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52"/>
  </p:notesMasterIdLst>
  <p:sldIdLst>
    <p:sldId id="256" r:id="rId2"/>
    <p:sldId id="264" r:id="rId3"/>
    <p:sldId id="266" r:id="rId4"/>
    <p:sldId id="268" r:id="rId5"/>
    <p:sldId id="257" r:id="rId6"/>
    <p:sldId id="269" r:id="rId7"/>
    <p:sldId id="273" r:id="rId8"/>
    <p:sldId id="271" r:id="rId9"/>
    <p:sldId id="274" r:id="rId10"/>
    <p:sldId id="270" r:id="rId11"/>
    <p:sldId id="278" r:id="rId12"/>
    <p:sldId id="279" r:id="rId13"/>
    <p:sldId id="261" r:id="rId14"/>
    <p:sldId id="262" r:id="rId15"/>
    <p:sldId id="258" r:id="rId16"/>
    <p:sldId id="280" r:id="rId17"/>
    <p:sldId id="281" r:id="rId18"/>
    <p:sldId id="288" r:id="rId19"/>
    <p:sldId id="272" r:id="rId20"/>
    <p:sldId id="284" r:id="rId21"/>
    <p:sldId id="285" r:id="rId22"/>
    <p:sldId id="286" r:id="rId23"/>
    <p:sldId id="289" r:id="rId24"/>
    <p:sldId id="299" r:id="rId25"/>
    <p:sldId id="290" r:id="rId26"/>
    <p:sldId id="282" r:id="rId27"/>
    <p:sldId id="292" r:id="rId28"/>
    <p:sldId id="295" r:id="rId29"/>
    <p:sldId id="297" r:id="rId30"/>
    <p:sldId id="296" r:id="rId31"/>
    <p:sldId id="303" r:id="rId32"/>
    <p:sldId id="300" r:id="rId33"/>
    <p:sldId id="304" r:id="rId34"/>
    <p:sldId id="291" r:id="rId35"/>
    <p:sldId id="293" r:id="rId36"/>
    <p:sldId id="294" r:id="rId37"/>
    <p:sldId id="306" r:id="rId38"/>
    <p:sldId id="305" r:id="rId39"/>
    <p:sldId id="301" r:id="rId40"/>
    <p:sldId id="307" r:id="rId41"/>
    <p:sldId id="308" r:id="rId42"/>
    <p:sldId id="309" r:id="rId43"/>
    <p:sldId id="326" r:id="rId44"/>
    <p:sldId id="311" r:id="rId45"/>
    <p:sldId id="310" r:id="rId46"/>
    <p:sldId id="312" r:id="rId47"/>
    <p:sldId id="313" r:id="rId48"/>
    <p:sldId id="314" r:id="rId49"/>
    <p:sldId id="315" r:id="rId50"/>
    <p:sldId id="327" r:id="rId5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CC66"/>
    <a:srgbClr val="CCFFFF"/>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DF1FF46-3941-4D97-9CA4-E587D82F04F3}" type="datetimeFigureOut">
              <a:rPr lang="de-DE" smtClean="0"/>
              <a:t>23.10.2025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699065F-1BE6-4417-9045-DFC6DB5D7E63}" type="slidenum">
              <a:rPr lang="de-DE" smtClean="0"/>
              <a:t>‹Nr.›</a:t>
            </a:fld>
            <a:endParaRPr lang="de-DE"/>
          </a:p>
        </p:txBody>
      </p:sp>
    </p:spTree>
    <p:extLst>
      <p:ext uri="{BB962C8B-B14F-4D97-AF65-F5344CB8AC3E}">
        <p14:creationId xmlns:p14="http://schemas.microsoft.com/office/powerpoint/2010/main" val="3480765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699065F-1BE6-4417-9045-DFC6DB5D7E63}" type="slidenum">
              <a:rPr lang="de-DE" smtClean="0"/>
              <a:t>1</a:t>
            </a:fld>
            <a:endParaRPr lang="de-DE"/>
          </a:p>
        </p:txBody>
      </p:sp>
    </p:spTree>
    <p:extLst>
      <p:ext uri="{BB962C8B-B14F-4D97-AF65-F5344CB8AC3E}">
        <p14:creationId xmlns:p14="http://schemas.microsoft.com/office/powerpoint/2010/main" val="1840773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699065F-1BE6-4417-9045-DFC6DB5D7E63}" type="slidenum">
              <a:rPr lang="de-DE" smtClean="0"/>
              <a:t>5</a:t>
            </a:fld>
            <a:endParaRPr lang="de-DE"/>
          </a:p>
        </p:txBody>
      </p:sp>
    </p:spTree>
    <p:extLst>
      <p:ext uri="{BB962C8B-B14F-4D97-AF65-F5344CB8AC3E}">
        <p14:creationId xmlns:p14="http://schemas.microsoft.com/office/powerpoint/2010/main" val="2280691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ADF4D-6E1A-2077-9152-C0276758530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D123BB7-6104-BFE2-4B30-57BC24C8C1D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62106E5-F127-4F0A-234C-F60D18CB6E1B}"/>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F4360DB0-15FF-A822-102D-135E8B3FADD6}"/>
              </a:ext>
            </a:extLst>
          </p:cNvPr>
          <p:cNvSpPr>
            <a:spLocks noGrp="1"/>
          </p:cNvSpPr>
          <p:nvPr>
            <p:ph type="sldNum" sz="quarter" idx="5"/>
          </p:nvPr>
        </p:nvSpPr>
        <p:spPr/>
        <p:txBody>
          <a:bodyPr/>
          <a:lstStyle/>
          <a:p>
            <a:fld id="{2699065F-1BE6-4417-9045-DFC6DB5D7E63}" type="slidenum">
              <a:rPr lang="de-DE" smtClean="0"/>
              <a:t>12</a:t>
            </a:fld>
            <a:endParaRPr lang="de-DE"/>
          </a:p>
        </p:txBody>
      </p:sp>
    </p:spTree>
    <p:extLst>
      <p:ext uri="{BB962C8B-B14F-4D97-AF65-F5344CB8AC3E}">
        <p14:creationId xmlns:p14="http://schemas.microsoft.com/office/powerpoint/2010/main" val="2092886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699065F-1BE6-4417-9045-DFC6DB5D7E63}" type="slidenum">
              <a:rPr lang="de-DE" smtClean="0"/>
              <a:t>26</a:t>
            </a:fld>
            <a:endParaRPr lang="de-DE"/>
          </a:p>
        </p:txBody>
      </p:sp>
    </p:spTree>
    <p:extLst>
      <p:ext uri="{BB962C8B-B14F-4D97-AF65-F5344CB8AC3E}">
        <p14:creationId xmlns:p14="http://schemas.microsoft.com/office/powerpoint/2010/main" val="113998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e-DE"/>
              <a:t>Mastertitelformat bearbeiten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5594023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75746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75847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870919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e-DE"/>
              <a:t>Mastertitelformat bearbeiten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7" name="Date Placeholder 6"/>
          <p:cNvSpPr>
            <a:spLocks noGrp="1"/>
          </p:cNvSpPr>
          <p:nvPr>
            <p:ph type="dt" sz="half" idx="10"/>
          </p:nvPr>
        </p:nvSpPr>
        <p:spPr/>
        <p:txBody>
          <a:bodyPr/>
          <a:lstStyle/>
          <a:p>
            <a:fld id="{02AC24A9-CCB6-4F8D-B8DB-C2F3692CFA5A}"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46951924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02AC24A9-CCB6-4F8D-B8DB-C2F3692CFA5A}" type="datetimeFigureOut">
              <a:rPr lang="en-US" smtClean="0"/>
              <a:t>10/23/2025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7725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583436" y="3143250"/>
            <a:ext cx="4270248" cy="25967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7" name="Date Placeholder 6"/>
          <p:cNvSpPr>
            <a:spLocks noGrp="1"/>
          </p:cNvSpPr>
          <p:nvPr>
            <p:ph type="dt" sz="half" idx="10"/>
          </p:nvPr>
        </p:nvSpPr>
        <p:spPr/>
        <p:txBody>
          <a:bodyPr/>
          <a:lstStyle/>
          <a:p>
            <a:fld id="{02AC24A9-CCB6-4F8D-B8DB-C2F3692CFA5A}"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‹Nr.›</a:t>
            </a:fld>
            <a:endParaRPr lang="en-US"/>
          </a:p>
        </p:txBody>
      </p:sp>
      <p:sp>
        <p:nvSpPr>
          <p:cNvPr id="10" name="Title 9"/>
          <p:cNvSpPr>
            <a:spLocks noGrp="1"/>
          </p:cNvSpPr>
          <p:nvPr>
            <p:ph type="title"/>
          </p:nvPr>
        </p:nvSpPr>
        <p:spPr/>
        <p:txBody>
          <a:bodyPr/>
          <a:lstStyle/>
          <a:p>
            <a:r>
              <a:rPr lang="de-DE"/>
              <a:t>Mastertitelformat bearbeiten</a:t>
            </a:r>
            <a:endParaRPr lang="en-US" dirty="0"/>
          </a:p>
        </p:txBody>
      </p:sp>
    </p:spTree>
    <p:extLst>
      <p:ext uri="{BB962C8B-B14F-4D97-AF65-F5344CB8AC3E}">
        <p14:creationId xmlns:p14="http://schemas.microsoft.com/office/powerpoint/2010/main" val="116457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073717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008019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e-DE"/>
              <a:t>Mastertitelformat bearbeiten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9" name="Date Placeholder 8"/>
          <p:cNvSpPr>
            <a:spLocks noGrp="1"/>
          </p:cNvSpPr>
          <p:nvPr>
            <p:ph type="dt" sz="half" idx="10"/>
          </p:nvPr>
        </p:nvSpPr>
        <p:spPr/>
        <p:txBody>
          <a:bodyPr/>
          <a:lstStyle/>
          <a:p>
            <a:fld id="{02AC24A9-CCB6-4F8D-B8DB-C2F3692CFA5A}" type="datetimeFigureOut">
              <a:rPr lang="en-US" smtClean="0"/>
              <a:t>10/23/2025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409628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2AC24A9-CCB6-4F8D-B8DB-C2F3692CFA5A}" type="datetimeFigureOut">
              <a:rPr lang="en-US" smtClean="0"/>
              <a:t>10/23/2025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442396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02AC24A9-CCB6-4F8D-B8DB-C2F3692CFA5A}" type="datetimeFigureOut">
              <a:rPr lang="en-US" smtClean="0"/>
              <a:t>10/23/2025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2DC25EE-239B-4C5F-AAD1-255A7D5F1EE2}" type="slidenum">
              <a:rPr lang="en-US" smtClean="0"/>
              <a:t>‹Nr.›</a:t>
            </a:fld>
            <a:endParaRPr lang="en-US"/>
          </a:p>
        </p:txBody>
      </p:sp>
    </p:spTree>
    <p:extLst>
      <p:ext uri="{BB962C8B-B14F-4D97-AF65-F5344CB8AC3E}">
        <p14:creationId xmlns:p14="http://schemas.microsoft.com/office/powerpoint/2010/main" val="2892107012"/>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1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svg"/><Relationship Id="rId3" Type="http://schemas.openxmlformats.org/officeDocument/2006/relationships/image" Target="../media/image2.png"/><Relationship Id="rId21" Type="http://schemas.openxmlformats.org/officeDocument/2006/relationships/image" Target="../media/image20.sv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6.svg"/><Relationship Id="rId25" Type="http://schemas.openxmlformats.org/officeDocument/2006/relationships/image" Target="../media/image24.png"/><Relationship Id="rId2" Type="http://schemas.openxmlformats.org/officeDocument/2006/relationships/notesSlide" Target="../notesSlides/notesSlide3.xml"/><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24" Type="http://schemas.openxmlformats.org/officeDocument/2006/relationships/image" Target="../media/image23.svg"/><Relationship Id="rId5" Type="http://schemas.openxmlformats.org/officeDocument/2006/relationships/image" Target="../media/image4.png"/><Relationship Id="rId15" Type="http://schemas.openxmlformats.org/officeDocument/2006/relationships/image" Target="../media/image14.svg"/><Relationship Id="rId23" Type="http://schemas.openxmlformats.org/officeDocument/2006/relationships/image" Target="../media/image22.png"/><Relationship Id="rId10" Type="http://schemas.openxmlformats.org/officeDocument/2006/relationships/image" Target="../media/image9.svg"/><Relationship Id="rId19" Type="http://schemas.openxmlformats.org/officeDocument/2006/relationships/image" Target="../media/image18.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svg"/></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6.svg"/><Relationship Id="rId5" Type="http://schemas.openxmlformats.org/officeDocument/2006/relationships/image" Target="../media/image5.svg"/><Relationship Id="rId10" Type="http://schemas.openxmlformats.org/officeDocument/2006/relationships/image" Target="../media/image15.png"/><Relationship Id="rId4" Type="http://schemas.openxmlformats.org/officeDocument/2006/relationships/image" Target="../media/image4.png"/><Relationship Id="rId9" Type="http://schemas.openxmlformats.org/officeDocument/2006/relationships/image" Target="../media/image14.sv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3.svg"/><Relationship Id="rId7" Type="http://schemas.openxmlformats.org/officeDocument/2006/relationships/image" Target="../media/image9.svg"/><Relationship Id="rId12" Type="http://schemas.openxmlformats.org/officeDocument/2006/relationships/image" Target="../media/image14.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5.svg"/><Relationship Id="rId10" Type="http://schemas.openxmlformats.org/officeDocument/2006/relationships/image" Target="../media/image12.svg"/><Relationship Id="rId4" Type="http://schemas.openxmlformats.org/officeDocument/2006/relationships/image" Target="../media/image4.png"/><Relationship Id="rId9" Type="http://schemas.openxmlformats.org/officeDocument/2006/relationships/image" Target="../media/image11.svg"/><Relationship Id="rId14" Type="http://schemas.openxmlformats.org/officeDocument/2006/relationships/image" Target="../media/image16.sv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26.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6.svg"/><Relationship Id="rId5" Type="http://schemas.openxmlformats.org/officeDocument/2006/relationships/image" Target="../media/image5.svg"/><Relationship Id="rId10" Type="http://schemas.openxmlformats.org/officeDocument/2006/relationships/image" Target="../media/image15.png"/><Relationship Id="rId4" Type="http://schemas.openxmlformats.org/officeDocument/2006/relationships/image" Target="../media/image4.png"/><Relationship Id="rId9" Type="http://schemas.openxmlformats.org/officeDocument/2006/relationships/image" Target="../media/image14.sv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2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2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8.svg"/></Relationships>
</file>

<file path=ppt/slides/_rels/slide27.xml.rels><?xml version="1.0" encoding="UTF-8" standalone="yes"?>
<Relationships xmlns="http://schemas.openxmlformats.org/package/2006/relationships"><Relationship Id="rId8" Type="http://schemas.openxmlformats.org/officeDocument/2006/relationships/hyperlink" Target="https://beck-online.beck.de/?typ=reference&amp;y=100&amp;g=ZPO&amp;p=440&amp;x=2" TargetMode="External"/><Relationship Id="rId3" Type="http://schemas.openxmlformats.org/officeDocument/2006/relationships/hyperlink" Target="https://beck-online.beck.de/?typ=reference&amp;y=100&amp;g=BGB&amp;p=2267" TargetMode="External"/><Relationship Id="rId7" Type="http://schemas.openxmlformats.org/officeDocument/2006/relationships/hyperlink" Target="https://beck-online.beck.de/?typ=reference&amp;y=300&amp;z=NJW&amp;b=1992&amp;s=829" TargetMode="External"/><Relationship Id="rId2" Type="http://schemas.openxmlformats.org/officeDocument/2006/relationships/hyperlink" Target="https://beck-online.beck.de/?typ=reference&amp;y=100&amp;g=BGB&amp;p=2247" TargetMode="External"/><Relationship Id="rId1" Type="http://schemas.openxmlformats.org/officeDocument/2006/relationships/slideLayout" Target="../slideLayouts/slideLayout7.xml"/><Relationship Id="rId6" Type="http://schemas.openxmlformats.org/officeDocument/2006/relationships/hyperlink" Target="https://beck-online.beck.de/?typ=reference&amp;y=300&amp;z=BGHZ&amp;b=113&amp;s=48" TargetMode="External"/><Relationship Id="rId5" Type="http://schemas.openxmlformats.org/officeDocument/2006/relationships/hyperlink" Target="https://beck-online.beck.de/?typ=reference&amp;y=100&amp;g=ZPO&amp;p=440" TargetMode="External"/><Relationship Id="rId4" Type="http://schemas.openxmlformats.org/officeDocument/2006/relationships/hyperlink" Target="https://beck-online.beck.de/?typ=reference&amp;y=100&amp;g=ZPO&amp;p=416"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30.svg"/><Relationship Id="rId3" Type="http://schemas.openxmlformats.org/officeDocument/2006/relationships/image" Target="../media/image3.svg"/><Relationship Id="rId7" Type="http://schemas.openxmlformats.org/officeDocument/2006/relationships/image" Target="../media/image14.svg"/><Relationship Id="rId12" Type="http://schemas.openxmlformats.org/officeDocument/2006/relationships/image" Target="../media/image24.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29.svg"/><Relationship Id="rId5" Type="http://schemas.openxmlformats.org/officeDocument/2006/relationships/image" Target="../media/image5.svg"/><Relationship Id="rId10" Type="http://schemas.openxmlformats.org/officeDocument/2006/relationships/image" Target="../media/image22.png"/><Relationship Id="rId4" Type="http://schemas.openxmlformats.org/officeDocument/2006/relationships/image" Target="../media/image4.png"/><Relationship Id="rId9" Type="http://schemas.openxmlformats.org/officeDocument/2006/relationships/image" Target="../media/image16.sv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svg"/><Relationship Id="rId3" Type="http://schemas.openxmlformats.org/officeDocument/2006/relationships/image" Target="../media/image2.png"/><Relationship Id="rId21" Type="http://schemas.openxmlformats.org/officeDocument/2006/relationships/image" Target="../media/image20.sv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6.svg"/><Relationship Id="rId25" Type="http://schemas.openxmlformats.org/officeDocument/2006/relationships/image" Target="../media/image24.png"/><Relationship Id="rId2" Type="http://schemas.openxmlformats.org/officeDocument/2006/relationships/notesSlide" Target="../notesSlides/notesSlide2.xml"/><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24" Type="http://schemas.openxmlformats.org/officeDocument/2006/relationships/image" Target="../media/image23.svg"/><Relationship Id="rId5" Type="http://schemas.openxmlformats.org/officeDocument/2006/relationships/image" Target="../media/image4.png"/><Relationship Id="rId15" Type="http://schemas.openxmlformats.org/officeDocument/2006/relationships/image" Target="../media/image14.svg"/><Relationship Id="rId23" Type="http://schemas.openxmlformats.org/officeDocument/2006/relationships/image" Target="../media/image22.png"/><Relationship Id="rId10" Type="http://schemas.openxmlformats.org/officeDocument/2006/relationships/image" Target="../media/image9.svg"/><Relationship Id="rId19" Type="http://schemas.openxmlformats.org/officeDocument/2006/relationships/image" Target="../media/image18.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sv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image" Target="../media/image2.png"/><Relationship Id="rId16" Type="http://schemas.openxmlformats.org/officeDocument/2006/relationships/image" Target="../media/image16.sv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3F47E20B-1205-4238-A82B-90EF577F3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D13567AC-EB9A-47A9-B6EC-B5BDB73B11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49DB2ED-5242-ACCC-780B-8A455E8513B8}"/>
              </a:ext>
            </a:extLst>
          </p:cNvPr>
          <p:cNvSpPr>
            <a:spLocks noGrp="1"/>
          </p:cNvSpPr>
          <p:nvPr>
            <p:ph type="ctrTitle"/>
          </p:nvPr>
        </p:nvSpPr>
        <p:spPr>
          <a:xfrm>
            <a:off x="643468" y="820010"/>
            <a:ext cx="3415288" cy="3212654"/>
          </a:xfrm>
          <a:noFill/>
          <a:ln>
            <a:solidFill>
              <a:schemeClr val="bg1"/>
            </a:solidFill>
          </a:ln>
        </p:spPr>
        <p:txBody>
          <a:bodyPr>
            <a:normAutofit/>
          </a:bodyPr>
          <a:lstStyle/>
          <a:p>
            <a:r>
              <a:rPr lang="de-DE">
                <a:solidFill>
                  <a:schemeClr val="bg1"/>
                </a:solidFill>
              </a:rPr>
              <a:t>Vorsorge</a:t>
            </a:r>
          </a:p>
        </p:txBody>
      </p:sp>
      <p:sp>
        <p:nvSpPr>
          <p:cNvPr id="3" name="Untertitel 2">
            <a:extLst>
              <a:ext uri="{FF2B5EF4-FFF2-40B4-BE49-F238E27FC236}">
                <a16:creationId xmlns:a16="http://schemas.microsoft.com/office/drawing/2014/main" id="{FD1853BC-30FC-012D-A506-9E0C1F600E5F}"/>
              </a:ext>
            </a:extLst>
          </p:cNvPr>
          <p:cNvSpPr>
            <a:spLocks noGrp="1"/>
          </p:cNvSpPr>
          <p:nvPr>
            <p:ph type="subTitle" idx="1"/>
          </p:nvPr>
        </p:nvSpPr>
        <p:spPr>
          <a:xfrm>
            <a:off x="699777" y="4352544"/>
            <a:ext cx="3415288" cy="1239894"/>
          </a:xfrm>
        </p:spPr>
        <p:txBody>
          <a:bodyPr>
            <a:normAutofit/>
          </a:bodyPr>
          <a:lstStyle/>
          <a:p>
            <a:r>
              <a:rPr lang="de-DE">
                <a:solidFill>
                  <a:schemeClr val="bg1"/>
                </a:solidFill>
              </a:rPr>
              <a:t>Rechtsanwalt und Notar</a:t>
            </a:r>
          </a:p>
          <a:p>
            <a:r>
              <a:rPr lang="de-DE">
                <a:solidFill>
                  <a:schemeClr val="bg1"/>
                </a:solidFill>
              </a:rPr>
              <a:t>Jörg Peter Schmidt</a:t>
            </a:r>
          </a:p>
        </p:txBody>
      </p:sp>
      <p:pic>
        <p:nvPicPr>
          <p:cNvPr id="4" name="Picture 3" descr="Schulbank mit Büchern und Stiften mit Tafel im Hintergrund">
            <a:extLst>
              <a:ext uri="{FF2B5EF4-FFF2-40B4-BE49-F238E27FC236}">
                <a16:creationId xmlns:a16="http://schemas.microsoft.com/office/drawing/2014/main" id="{A66E1EB5-0DA6-DB6E-48C6-C261F288A379}"/>
              </a:ext>
            </a:extLst>
          </p:cNvPr>
          <p:cNvPicPr>
            <a:picLocks noChangeAspect="1"/>
          </p:cNvPicPr>
          <p:nvPr/>
        </p:nvPicPr>
        <p:blipFill>
          <a:blip r:embed="rId3"/>
          <a:srcRect l="13317" r="13316" b="-1"/>
          <a:stretch>
            <a:fillRect/>
          </a:stretch>
        </p:blipFill>
        <p:spPr>
          <a:xfrm>
            <a:off x="4654297" y="10"/>
            <a:ext cx="7537702" cy="6857989"/>
          </a:xfrm>
          <a:prstGeom prst="rect">
            <a:avLst/>
          </a:prstGeom>
        </p:spPr>
      </p:pic>
    </p:spTree>
    <p:extLst>
      <p:ext uri="{BB962C8B-B14F-4D97-AF65-F5344CB8AC3E}">
        <p14:creationId xmlns:p14="http://schemas.microsoft.com/office/powerpoint/2010/main" val="3318661928"/>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88F41-F7D5-E79F-9043-F49CEC5AAED5}"/>
            </a:ext>
          </a:extLst>
        </p:cNvPr>
        <p:cNvGrpSpPr/>
        <p:nvPr/>
      </p:nvGrpSpPr>
      <p:grpSpPr>
        <a:xfrm>
          <a:off x="0" y="0"/>
          <a:ext cx="0" cy="0"/>
          <a:chOff x="0" y="0"/>
          <a:chExt cx="0" cy="0"/>
        </a:xfrm>
      </p:grpSpPr>
      <p:sp>
        <p:nvSpPr>
          <p:cNvPr id="90" name="Textfeld 89">
            <a:extLst>
              <a:ext uri="{FF2B5EF4-FFF2-40B4-BE49-F238E27FC236}">
                <a16:creationId xmlns:a16="http://schemas.microsoft.com/office/drawing/2014/main" id="{EE657152-A6BA-F5B6-57AC-4C0A03EFBEA3}"/>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07B9ABA3-36BA-0748-1E78-D60C4980FFF8}"/>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62108F8E-976A-D87D-EC18-C8BA3F0BE733}"/>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BB2D2432-E92A-F539-D940-2C1C1302E66C}"/>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606387D2-01EC-B86A-A831-904682BF418A}"/>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0579374F-7338-8F8C-4733-501F81B64C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9837AE85-67FE-86D9-C10C-EB1CEA0D28E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416E1E1B-D508-1536-06E3-F0E8A149A21D}"/>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55D9A519-9A25-B3E5-183C-93CD5880D669}"/>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687F4497-0E76-0884-C7ED-1D1924742962}"/>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274B9B36-BE92-29F4-C8E2-9AA4FA056EC8}"/>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0244E7A9-F728-3863-ACDF-AEE9EAA37314}"/>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455489CE-CFB7-17DA-5E99-9EAB95363C5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0C906426-9263-0421-F1D0-540B61B5FD5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6E496EDC-2046-04DE-458C-67927355848E}"/>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B970EF20-EC10-0A08-BD3F-8A9A1459339E}"/>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376A0A33-9CFA-C1C8-4D68-6B8EA6707615}"/>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B61184BC-A399-97FF-6E61-E1CA2A6EFDEC}"/>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B9438F32-C941-C120-F2DC-2C81E9FBE1FA}"/>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C208D344-2DEA-3AC7-FA08-031E54485DF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3EED281A-87B4-B7A3-AC10-11A0E1BC4F8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511E27EA-5DFB-4199-B092-827C3BA22BB6}"/>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9D0611EB-3250-822C-3647-A5D697FFD93C}"/>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E0994904-10E5-D337-4A45-1BD33CC7AD70}"/>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B19D3B54-AC99-622B-019E-44F0EA19CB4F}"/>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25F247D0-7E1F-61F4-45A9-F3D0891CF78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50966EA5-8157-7D3E-4ECF-79431BA886F4}"/>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823479E9-59BA-2A18-9E58-A9DADADB76A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DF80D49F-0749-4E46-06C4-42A56C0E0196}"/>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15AE771A-9907-D74E-28FC-F6781D2D8627}"/>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A2AAAD10-14B6-4382-6883-6EF3037D6FC2}"/>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3F1E7BD9-AA14-FBF5-7995-D710FC56C87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3B3BE7D5-3853-3342-999A-38B9C5BF860D}"/>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19691B94-8863-102F-1164-D8BD6E2EA035}"/>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A10CFE9D-3E27-E396-C6EE-E8EF8CDBD68A}"/>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56A09FAC-38D2-C20F-BBE9-0FDABF86C5F7}"/>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BBF19A54-4DDE-56C1-0072-E5E12C6BC6D8}"/>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94F6DB4A-9382-708F-DB03-EDA5E6585418}"/>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C194F068-4F0D-4117-4DDE-B093F685B669}"/>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EA1EE062-CBE4-F7C9-1459-5E3CCE965DE1}"/>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ABDAF3EB-2024-F209-90D4-99B12223E286}"/>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1A79B68A-18D5-06F5-CD1D-E01B6BB0736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7FDAFDFF-71B5-E969-FD1B-836D4958D403}"/>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grpSp>
        <p:nvGrpSpPr>
          <p:cNvPr id="76" name="Gruppieren 75">
            <a:extLst>
              <a:ext uri="{FF2B5EF4-FFF2-40B4-BE49-F238E27FC236}">
                <a16:creationId xmlns:a16="http://schemas.microsoft.com/office/drawing/2014/main" id="{F23C8B26-D9FB-CF63-5D6A-88C4AC62CA95}"/>
              </a:ext>
            </a:extLst>
          </p:cNvPr>
          <p:cNvGrpSpPr/>
          <p:nvPr/>
        </p:nvGrpSpPr>
        <p:grpSpPr>
          <a:xfrm>
            <a:off x="4732777" y="3715359"/>
            <a:ext cx="1385058" cy="646664"/>
            <a:chOff x="133350" y="1750200"/>
            <a:chExt cx="1828800" cy="914400"/>
          </a:xfrm>
          <a:solidFill>
            <a:schemeClr val="accent1"/>
          </a:solidFill>
        </p:grpSpPr>
        <p:pic>
          <p:nvPicPr>
            <p:cNvPr id="77" name="Grafik 76" descr="Mann mit einfarbiger Füllung">
              <a:extLst>
                <a:ext uri="{FF2B5EF4-FFF2-40B4-BE49-F238E27FC236}">
                  <a16:creationId xmlns:a16="http://schemas.microsoft.com/office/drawing/2014/main" id="{FC12E319-66F0-DD74-1F0D-AEF99F16DB14}"/>
                </a:ext>
              </a:extLst>
            </p:cNvPr>
            <p:cNvPicPr>
              <a:picLocks noChangeAspect="1"/>
            </p:cNvPicPr>
            <p:nvPr/>
          </p:nvPicPr>
          <p:blipFill>
            <a:blip r:embed="rId17">
              <a:extLst>
                <a:ext uri="{96DAC541-7B7A-43D3-8B79-37D633B846F1}">
                  <asvg:svgBlip xmlns:asvg="http://schemas.microsoft.com/office/drawing/2016/SVG/main" r:embed="rId21"/>
                </a:ext>
              </a:extLst>
            </a:blip>
            <a:stretch>
              <a:fillRect/>
            </a:stretch>
          </p:blipFill>
          <p:spPr>
            <a:xfrm>
              <a:off x="1047750" y="1750200"/>
              <a:ext cx="914400" cy="914400"/>
            </a:xfrm>
            <a:prstGeom prst="rect">
              <a:avLst/>
            </a:prstGeom>
          </p:spPr>
        </p:pic>
        <p:pic>
          <p:nvPicPr>
            <p:cNvPr id="78" name="Grafik 77" descr="Frau mit einfarbiger Füllung">
              <a:extLst>
                <a:ext uri="{FF2B5EF4-FFF2-40B4-BE49-F238E27FC236}">
                  <a16:creationId xmlns:a16="http://schemas.microsoft.com/office/drawing/2014/main" id="{380D53AF-12C5-1817-0D36-F6DD3A7DAC31}"/>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0BC4BFA5-1675-2EB5-E5C6-5B2D9351A8D2}"/>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40828526-284C-D80A-19BD-07F06AD78740}"/>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FEEFDB09-B689-E5AC-A964-4E669CCCACAA}"/>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cxnSp>
        <p:nvCxnSpPr>
          <p:cNvPr id="107" name="Gerader Verbinder 106">
            <a:extLst>
              <a:ext uri="{FF2B5EF4-FFF2-40B4-BE49-F238E27FC236}">
                <a16:creationId xmlns:a16="http://schemas.microsoft.com/office/drawing/2014/main" id="{CAE35C8A-453B-BD1A-7601-62CA3EFD9C42}"/>
              </a:ext>
            </a:extLst>
          </p:cNvPr>
          <p:cNvCxnSpPr>
            <a:cxnSpLocks/>
          </p:cNvCxnSpPr>
          <p:nvPr/>
        </p:nvCxnSpPr>
        <p:spPr>
          <a:xfrm>
            <a:off x="5094449" y="3632657"/>
            <a:ext cx="0" cy="103182"/>
          </a:xfrm>
          <a:prstGeom prst="line">
            <a:avLst/>
          </a:prstGeom>
          <a:noFill/>
          <a:ln w="19050" cap="flat" cmpd="sng" algn="ctr">
            <a:solidFill>
              <a:schemeClr val="accent1"/>
            </a:solidFill>
            <a:prstDash val="solid"/>
            <a:miter lim="800000"/>
          </a:ln>
          <a:effectLst/>
        </p:spPr>
      </p:cxnSp>
      <p:cxnSp>
        <p:nvCxnSpPr>
          <p:cNvPr id="108" name="Gerader Verbinder 107">
            <a:extLst>
              <a:ext uri="{FF2B5EF4-FFF2-40B4-BE49-F238E27FC236}">
                <a16:creationId xmlns:a16="http://schemas.microsoft.com/office/drawing/2014/main" id="{6CF4C8A4-15A0-B87F-29CF-9B0BAA5174BE}"/>
              </a:ext>
            </a:extLst>
          </p:cNvPr>
          <p:cNvCxnSpPr>
            <a:cxnSpLocks/>
          </p:cNvCxnSpPr>
          <p:nvPr/>
        </p:nvCxnSpPr>
        <p:spPr>
          <a:xfrm>
            <a:off x="5771570" y="3625110"/>
            <a:ext cx="15408" cy="54167"/>
          </a:xfrm>
          <a:prstGeom prst="line">
            <a:avLst/>
          </a:prstGeom>
          <a:noFill/>
          <a:ln w="19050" cap="flat" cmpd="sng" algn="ctr">
            <a:solidFill>
              <a:schemeClr val="accent1"/>
            </a:solidFill>
            <a:prstDash val="solid"/>
            <a:miter lim="800000"/>
          </a:ln>
          <a:effectLst/>
        </p:spPr>
      </p:cxnSp>
      <p:cxnSp>
        <p:nvCxnSpPr>
          <p:cNvPr id="109" name="Gerader Verbinder 108">
            <a:extLst>
              <a:ext uri="{FF2B5EF4-FFF2-40B4-BE49-F238E27FC236}">
                <a16:creationId xmlns:a16="http://schemas.microsoft.com/office/drawing/2014/main" id="{4C6F3665-56AA-8848-2DB6-162BCBEA27B3}"/>
              </a:ext>
            </a:extLst>
          </p:cNvPr>
          <p:cNvCxnSpPr>
            <a:cxnSpLocks/>
          </p:cNvCxnSpPr>
          <p:nvPr/>
        </p:nvCxnSpPr>
        <p:spPr>
          <a:xfrm>
            <a:off x="5094449" y="3643041"/>
            <a:ext cx="692529" cy="0"/>
          </a:xfrm>
          <a:prstGeom prst="line">
            <a:avLst/>
          </a:prstGeom>
          <a:noFill/>
          <a:ln w="19050" cap="flat" cmpd="sng" algn="ctr">
            <a:solidFill>
              <a:schemeClr val="accent1"/>
            </a:solidFill>
            <a:prstDash val="solid"/>
            <a:miter lim="800000"/>
          </a:ln>
          <a:effectLst/>
        </p:spPr>
      </p:cxnSp>
      <p:cxnSp>
        <p:nvCxnSpPr>
          <p:cNvPr id="110" name="Gerader Verbinder 109">
            <a:extLst>
              <a:ext uri="{FF2B5EF4-FFF2-40B4-BE49-F238E27FC236}">
                <a16:creationId xmlns:a16="http://schemas.microsoft.com/office/drawing/2014/main" id="{1AC07CBB-9065-E7C8-1AD4-1E4E1C8C9FF3}"/>
              </a:ext>
            </a:extLst>
          </p:cNvPr>
          <p:cNvCxnSpPr>
            <a:cxnSpLocks/>
          </p:cNvCxnSpPr>
          <p:nvPr/>
        </p:nvCxnSpPr>
        <p:spPr>
          <a:xfrm>
            <a:off x="5447184" y="3401963"/>
            <a:ext cx="8938" cy="250230"/>
          </a:xfrm>
          <a:prstGeom prst="line">
            <a:avLst/>
          </a:prstGeom>
          <a:noFill/>
          <a:ln w="19050" cap="flat" cmpd="sng" algn="ctr">
            <a:solidFill>
              <a:schemeClr val="accent1"/>
            </a:solidFill>
            <a:prstDash val="solid"/>
            <a:miter lim="800000"/>
          </a:ln>
          <a:effectLst/>
        </p:spPr>
      </p:cxnSp>
      <p:cxnSp>
        <p:nvCxnSpPr>
          <p:cNvPr id="111" name="Gerader Verbinder 110">
            <a:extLst>
              <a:ext uri="{FF2B5EF4-FFF2-40B4-BE49-F238E27FC236}">
                <a16:creationId xmlns:a16="http://schemas.microsoft.com/office/drawing/2014/main" id="{D39001DD-DD6F-4AE1-C317-E1540A0535FB}"/>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32845D95-1B4B-3EF7-74C5-FDD385AA7E4A}"/>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DC1DF106-1185-122A-97BF-A74AAB9DC35F}"/>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49470C66-C1BD-99EF-75D0-E42205647A1A}"/>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480F083A-96E5-4072-55B4-A0CDE7CA3649}"/>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53" name="Gerader Verbinder 152">
            <a:extLst>
              <a:ext uri="{FF2B5EF4-FFF2-40B4-BE49-F238E27FC236}">
                <a16:creationId xmlns:a16="http://schemas.microsoft.com/office/drawing/2014/main" id="{E10885E5-5A36-9FC1-5A24-D7E8127FD58F}"/>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0D3D5721-EBC2-A017-FEBB-479AA45EBF6D}"/>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196D6B5D-1892-B75C-0285-539451241BE1}"/>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B964A453-C80A-867C-9D8F-3E743BD83DAE}"/>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CE9D4B2B-0412-1362-9275-C09CD2C06B56}"/>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5F88B2FD-8BD6-431E-B3E4-5635DF126A1B}"/>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7F45E916-AEFF-E692-0593-D500C96DB444}"/>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CEC85201-6005-E9E8-142F-849287A673B4}"/>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20709968-7843-429F-08DA-452D091ABB2A}"/>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2722CF5B-CC9C-C69E-0E39-45DA76F5818A}"/>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3DD30329-5C30-DD60-2A6A-090CAA7248A7}"/>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7" name="Rechteck 176">
            <a:extLst>
              <a:ext uri="{FF2B5EF4-FFF2-40B4-BE49-F238E27FC236}">
                <a16:creationId xmlns:a16="http://schemas.microsoft.com/office/drawing/2014/main" id="{AD83B5D6-AA32-9445-243E-7E6DA22B9C43}"/>
              </a:ext>
            </a:extLst>
          </p:cNvPr>
          <p:cNvSpPr/>
          <p:nvPr/>
        </p:nvSpPr>
        <p:spPr>
          <a:xfrm>
            <a:off x="4259752" y="4334939"/>
            <a:ext cx="1638590"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Cousinen/Cousins</a:t>
            </a:r>
          </a:p>
        </p:txBody>
      </p:sp>
      <p:sp>
        <p:nvSpPr>
          <p:cNvPr id="178" name="Rechteck 177">
            <a:extLst>
              <a:ext uri="{FF2B5EF4-FFF2-40B4-BE49-F238E27FC236}">
                <a16:creationId xmlns:a16="http://schemas.microsoft.com/office/drawing/2014/main" id="{5D5366F9-515D-4246-A869-8BD19D61AB17}"/>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184" name="Textfeld 183">
            <a:extLst>
              <a:ext uri="{FF2B5EF4-FFF2-40B4-BE49-F238E27FC236}">
                <a16:creationId xmlns:a16="http://schemas.microsoft.com/office/drawing/2014/main" id="{23B44A46-A4A2-F7D8-2DB5-35A443C04A8B}"/>
              </a:ext>
            </a:extLst>
          </p:cNvPr>
          <p:cNvSpPr txBox="1"/>
          <p:nvPr/>
        </p:nvSpPr>
        <p:spPr>
          <a:xfrm>
            <a:off x="6394213" y="1457660"/>
            <a:ext cx="5678470" cy="1569660"/>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br>
              <a:rPr lang="de-DE" sz="1600" b="1" i="0" dirty="0">
                <a:solidFill>
                  <a:srgbClr val="000000"/>
                </a:solidFill>
                <a:effectLst/>
                <a:latin typeface="Arial" panose="020B0604020202020204" pitchFamily="34" charset="0"/>
              </a:rPr>
            </a:br>
            <a:r>
              <a:rPr lang="de-DE" sz="1600" b="1" i="0" dirty="0">
                <a:solidFill>
                  <a:srgbClr val="000000"/>
                </a:solidFill>
                <a:effectLst/>
                <a:latin typeface="Arial" panose="020B0604020202020204" pitchFamily="34" charset="0"/>
              </a:rPr>
              <a:t>§ 1926 Gesetzliche Erben dritter Ordnung</a:t>
            </a:r>
          </a:p>
          <a:p>
            <a:pPr algn="l">
              <a:buNone/>
            </a:pPr>
            <a:r>
              <a:rPr lang="de-DE" sz="1600" b="0" i="0" dirty="0">
                <a:solidFill>
                  <a:srgbClr val="000000"/>
                </a:solidFill>
                <a:effectLst/>
                <a:latin typeface="Arial" panose="020B0604020202020204" pitchFamily="34" charset="0"/>
              </a:rPr>
              <a:t>(1) Gesetzliche Erben der dritten Ordnung sind die Großeltern des Erblassers und deren Abkömmlinge.</a:t>
            </a:r>
          </a:p>
          <a:p>
            <a:pPr algn="l">
              <a:buNone/>
            </a:pPr>
            <a:r>
              <a:rPr lang="de-DE" sz="1600" b="1" i="0" dirty="0">
                <a:solidFill>
                  <a:srgbClr val="000000"/>
                </a:solidFill>
                <a:effectLst/>
                <a:latin typeface="Arial" panose="020B0604020202020204" pitchFamily="34" charset="0"/>
              </a:rPr>
              <a:t>(2) Leben zur Zeit des Erbfalls die Großeltern, so erben sie allein und zu gleichen Teilen.</a:t>
            </a:r>
          </a:p>
        </p:txBody>
      </p:sp>
      <p:sp>
        <p:nvSpPr>
          <p:cNvPr id="2" name="Rechteck 1">
            <a:extLst>
              <a:ext uri="{FF2B5EF4-FFF2-40B4-BE49-F238E27FC236}">
                <a16:creationId xmlns:a16="http://schemas.microsoft.com/office/drawing/2014/main" id="{98846670-791B-C419-9B09-ED68CC6DFA9B}"/>
              </a:ext>
            </a:extLst>
          </p:cNvPr>
          <p:cNvSpPr/>
          <p:nvPr/>
        </p:nvSpPr>
        <p:spPr>
          <a:xfrm>
            <a:off x="221434" y="-104232"/>
            <a:ext cx="319959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3. Ordnung</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 name="Rechteck 2">
            <a:extLst>
              <a:ext uri="{FF2B5EF4-FFF2-40B4-BE49-F238E27FC236}">
                <a16:creationId xmlns:a16="http://schemas.microsoft.com/office/drawing/2014/main" id="{75F5E9C0-A37D-BC7D-22B6-B8325ACFEA8F}"/>
              </a:ext>
            </a:extLst>
          </p:cNvPr>
          <p:cNvSpPr/>
          <p:nvPr/>
        </p:nvSpPr>
        <p:spPr>
          <a:xfrm>
            <a:off x="4252042" y="2537152"/>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8" name="Rechteck 7">
            <a:extLst>
              <a:ext uri="{FF2B5EF4-FFF2-40B4-BE49-F238E27FC236}">
                <a16:creationId xmlns:a16="http://schemas.microsoft.com/office/drawing/2014/main" id="{66BD2896-4852-F84C-057F-B93CD33FDF02}"/>
              </a:ext>
            </a:extLst>
          </p:cNvPr>
          <p:cNvSpPr/>
          <p:nvPr/>
        </p:nvSpPr>
        <p:spPr>
          <a:xfrm>
            <a:off x="4756919" y="3595606"/>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9" name="Rechteck 8">
            <a:extLst>
              <a:ext uri="{FF2B5EF4-FFF2-40B4-BE49-F238E27FC236}">
                <a16:creationId xmlns:a16="http://schemas.microsoft.com/office/drawing/2014/main" id="{71A0051B-FE10-D070-A4A1-AC31CAA28D70}"/>
              </a:ext>
            </a:extLst>
          </p:cNvPr>
          <p:cNvSpPr/>
          <p:nvPr/>
        </p:nvSpPr>
        <p:spPr>
          <a:xfrm>
            <a:off x="5425306" y="3566330"/>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0" name="Rechteck 9">
            <a:extLst>
              <a:ext uri="{FF2B5EF4-FFF2-40B4-BE49-F238E27FC236}">
                <a16:creationId xmlns:a16="http://schemas.microsoft.com/office/drawing/2014/main" id="{A27274FD-6042-3594-2566-E6A5F443850D}"/>
              </a:ext>
            </a:extLst>
          </p:cNvPr>
          <p:cNvSpPr/>
          <p:nvPr/>
        </p:nvSpPr>
        <p:spPr>
          <a:xfrm>
            <a:off x="5079041" y="2579726"/>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F0B2C31B-3533-590B-E784-8334C6782750}"/>
              </a:ext>
            </a:extLst>
          </p:cNvPr>
          <p:cNvSpPr/>
          <p:nvPr/>
        </p:nvSpPr>
        <p:spPr>
          <a:xfrm>
            <a:off x="2724201" y="254201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BDF3C8A3-B79F-050E-816D-915AB709E1CF}"/>
              </a:ext>
            </a:extLst>
          </p:cNvPr>
          <p:cNvSpPr/>
          <p:nvPr/>
        </p:nvSpPr>
        <p:spPr>
          <a:xfrm>
            <a:off x="1669763" y="250567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30B5D9F0-351C-22A0-9546-03146D16B451}"/>
              </a:ext>
            </a:extLst>
          </p:cNvPr>
          <p:cNvSpPr/>
          <p:nvPr/>
        </p:nvSpPr>
        <p:spPr>
          <a:xfrm>
            <a:off x="2524915" y="361740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1E8B97B4-7037-22DE-C600-91FBB86D6C97}"/>
              </a:ext>
            </a:extLst>
          </p:cNvPr>
          <p:cNvSpPr/>
          <p:nvPr/>
        </p:nvSpPr>
        <p:spPr>
          <a:xfrm>
            <a:off x="3184352" y="362820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100C2BDE-17BE-9B30-D96C-93F11312ABF8}"/>
              </a:ext>
            </a:extLst>
          </p:cNvPr>
          <p:cNvSpPr/>
          <p:nvPr/>
        </p:nvSpPr>
        <p:spPr>
          <a:xfrm>
            <a:off x="3526628" y="485799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E2F39E1B-0E6B-E003-0AEE-7E4359662511}"/>
              </a:ext>
            </a:extLst>
          </p:cNvPr>
          <p:cNvSpPr/>
          <p:nvPr/>
        </p:nvSpPr>
        <p:spPr>
          <a:xfrm>
            <a:off x="2840363" y="484110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5DD8937C-0AAC-1A5D-0488-C14315A5C5DA}"/>
              </a:ext>
            </a:extLst>
          </p:cNvPr>
          <p:cNvSpPr/>
          <p:nvPr/>
        </p:nvSpPr>
        <p:spPr>
          <a:xfrm>
            <a:off x="902732" y="3636075"/>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65634820-81DA-5CC3-DF29-0EFF8BFAB043}"/>
              </a:ext>
            </a:extLst>
          </p:cNvPr>
          <p:cNvSpPr/>
          <p:nvPr/>
        </p:nvSpPr>
        <p:spPr>
          <a:xfrm>
            <a:off x="1554001" y="4866233"/>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0390D9D5-1732-DEC6-AAF4-DB65C4DC4D02}"/>
              </a:ext>
            </a:extLst>
          </p:cNvPr>
          <p:cNvSpPr/>
          <p:nvPr/>
        </p:nvSpPr>
        <p:spPr>
          <a:xfrm>
            <a:off x="1048077" y="485799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0" name="Rechteck 29">
            <a:extLst>
              <a:ext uri="{FF2B5EF4-FFF2-40B4-BE49-F238E27FC236}">
                <a16:creationId xmlns:a16="http://schemas.microsoft.com/office/drawing/2014/main" id="{C12006A2-5AA1-6491-6120-CB2070EE08FA}"/>
              </a:ext>
            </a:extLst>
          </p:cNvPr>
          <p:cNvSpPr/>
          <p:nvPr/>
        </p:nvSpPr>
        <p:spPr>
          <a:xfrm>
            <a:off x="1308401" y="5891275"/>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3" name="Rechteck 32">
            <a:extLst>
              <a:ext uri="{FF2B5EF4-FFF2-40B4-BE49-F238E27FC236}">
                <a16:creationId xmlns:a16="http://schemas.microsoft.com/office/drawing/2014/main" id="{EFBC933D-2FD4-81A9-9F70-0CAECCC4D392}"/>
              </a:ext>
            </a:extLst>
          </p:cNvPr>
          <p:cNvSpPr/>
          <p:nvPr/>
        </p:nvSpPr>
        <p:spPr>
          <a:xfrm>
            <a:off x="1791021" y="589127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4" name="Rechteck 33">
            <a:extLst>
              <a:ext uri="{FF2B5EF4-FFF2-40B4-BE49-F238E27FC236}">
                <a16:creationId xmlns:a16="http://schemas.microsoft.com/office/drawing/2014/main" id="{21CE7F27-0187-BEA8-C291-3A1AE353C42A}"/>
              </a:ext>
            </a:extLst>
          </p:cNvPr>
          <p:cNvSpPr/>
          <p:nvPr/>
        </p:nvSpPr>
        <p:spPr>
          <a:xfrm>
            <a:off x="2805466" y="1169089"/>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pic>
        <p:nvPicPr>
          <p:cNvPr id="41" name="Grafik 40" descr="Mann mit einfarbiger Füllung">
            <a:extLst>
              <a:ext uri="{FF2B5EF4-FFF2-40B4-BE49-F238E27FC236}">
                <a16:creationId xmlns:a16="http://schemas.microsoft.com/office/drawing/2014/main" id="{1A37EFE0-93C7-B033-C2E5-D867E57BAA1B}"/>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3005350" y="1162707"/>
            <a:ext cx="1123033" cy="785397"/>
          </a:xfrm>
          <a:prstGeom prst="rect">
            <a:avLst/>
          </a:prstGeom>
        </p:spPr>
      </p:pic>
      <p:pic>
        <p:nvPicPr>
          <p:cNvPr id="46" name="Grafik 45" descr="Frau mit einfarbiger Füllung">
            <a:extLst>
              <a:ext uri="{FF2B5EF4-FFF2-40B4-BE49-F238E27FC236}">
                <a16:creationId xmlns:a16="http://schemas.microsoft.com/office/drawing/2014/main" id="{B921BD43-E3F1-F6A4-E16F-CCD57019A327}"/>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507106" y="1173194"/>
            <a:ext cx="1123033" cy="785397"/>
          </a:xfrm>
          <a:prstGeom prst="rect">
            <a:avLst/>
          </a:prstGeom>
        </p:spPr>
      </p:pic>
      <p:sp>
        <p:nvSpPr>
          <p:cNvPr id="48" name="Rechteck 47">
            <a:extLst>
              <a:ext uri="{FF2B5EF4-FFF2-40B4-BE49-F238E27FC236}">
                <a16:creationId xmlns:a16="http://schemas.microsoft.com/office/drawing/2014/main" id="{DEC2A74D-F7EE-31A2-5A43-50A680517584}"/>
              </a:ext>
            </a:extLst>
          </p:cNvPr>
          <p:cNvSpPr/>
          <p:nvPr/>
        </p:nvSpPr>
        <p:spPr>
          <a:xfrm>
            <a:off x="3832765" y="1556293"/>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49" name="Rechteck 48">
            <a:extLst>
              <a:ext uri="{FF2B5EF4-FFF2-40B4-BE49-F238E27FC236}">
                <a16:creationId xmlns:a16="http://schemas.microsoft.com/office/drawing/2014/main" id="{90102E1B-A683-AD9E-BA53-DB21874B7C26}"/>
              </a:ext>
            </a:extLst>
          </p:cNvPr>
          <p:cNvSpPr/>
          <p:nvPr/>
        </p:nvSpPr>
        <p:spPr>
          <a:xfrm>
            <a:off x="4304417" y="1604981"/>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53" name="Rechteck 52">
            <a:extLst>
              <a:ext uri="{FF2B5EF4-FFF2-40B4-BE49-F238E27FC236}">
                <a16:creationId xmlns:a16="http://schemas.microsoft.com/office/drawing/2014/main" id="{66490948-C80D-928F-ED17-3ACA3F528C5B}"/>
              </a:ext>
            </a:extLst>
          </p:cNvPr>
          <p:cNvSpPr/>
          <p:nvPr/>
        </p:nvSpPr>
        <p:spPr>
          <a:xfrm>
            <a:off x="5294162" y="1167309"/>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990113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6956E-8B04-14BD-4B97-6FB3FCE4EA70}"/>
            </a:ext>
          </a:extLst>
        </p:cNvPr>
        <p:cNvGrpSpPr/>
        <p:nvPr/>
      </p:nvGrpSpPr>
      <p:grpSpPr>
        <a:xfrm>
          <a:off x="0" y="0"/>
          <a:ext cx="0" cy="0"/>
          <a:chOff x="0" y="0"/>
          <a:chExt cx="0" cy="0"/>
        </a:xfrm>
      </p:grpSpPr>
      <p:sp>
        <p:nvSpPr>
          <p:cNvPr id="90" name="Textfeld 89">
            <a:extLst>
              <a:ext uri="{FF2B5EF4-FFF2-40B4-BE49-F238E27FC236}">
                <a16:creationId xmlns:a16="http://schemas.microsoft.com/office/drawing/2014/main" id="{D3CF50E6-3F7A-12EB-0811-6B2A77023C04}"/>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EC24BDCA-EB4B-CB88-4E74-DB11CCA0FBC3}"/>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9D92DBE2-E4FC-9705-9B82-FC3F74C4F308}"/>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B2B3A5F9-5E3D-150D-50DF-4347076A9F5C}"/>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ABD0752B-3214-F5CD-1B64-6EE244AEAFE7}"/>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20320BAC-B98D-7C1A-0BAB-0FF0D4F4B20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D4D31FAA-6E76-1B26-69DF-72D20B4EA9D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6C22F5F1-B1A8-6A58-6BAC-4C3E979885D7}"/>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5E804A75-75C9-811A-B9B3-0E47111DE7FE}"/>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4A7D19BB-3A9D-3D14-3463-4BEE8A605327}"/>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A70CEEA2-CAE6-FB7F-528B-FE483AB711DF}"/>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8C8E6A21-F184-C365-738A-75CEF6167F02}"/>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A3AB4549-FE37-37AB-BBB5-620B39A92AF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9F152102-8EA0-7E4E-7228-BEDBC57DC2F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CFC4619E-4B3E-9A64-CB80-747F6F92E9B4}"/>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B66135AA-CF30-40F7-48CF-8B81BFEF10CE}"/>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F7A26020-DEA0-AACA-088B-A3ABB6D3AD15}"/>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E2641D47-56C7-52BC-D593-E40295E6C58E}"/>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B1641DF3-1A50-FDBF-1115-070145FD200B}"/>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9D867D41-13CC-5C37-94A5-AB76901B307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D4C4672D-5993-CB23-D0D9-522832A48D9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D0367BF6-809D-1AA9-431A-7CE9D5170703}"/>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08624C28-83F3-4A52-0C67-77A8F589221E}"/>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4714717B-D351-2351-BD83-00DF77156950}"/>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9A5AE9E2-792C-A3C8-C1D6-F27308B63FFB}"/>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9DDE3091-992D-9A6A-0C43-D843E3A5737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B24E55BD-DF35-50AA-EE88-8462C4F3BB45}"/>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34E6E9C6-77F5-7E78-815A-6C46FBC712F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AE8F8BC8-E993-63C1-23F5-1B73398EA5A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534B454D-5D6A-69DA-8AB5-BAD96F8C4B4F}"/>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10038734-171F-B2DD-8F0A-5755D73F5195}"/>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1FA20C5D-F49D-647F-9318-D1A7C007589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9217DCE2-6841-DCE7-007F-6721DA5BE19E}"/>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B4D082DF-5EE6-8AD7-0DB8-75D84C786F31}"/>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5BBAE88E-BF86-091E-A36A-E6356729D6C5}"/>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5027146F-A9D1-19A5-B43E-483BEC09EC75}"/>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50CED8C8-2942-B2FD-C098-35BD20E18098}"/>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5EFE83DE-0D01-8C2C-DCC7-EBF54680DD4F}"/>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E421486F-849A-F2CF-4DB0-232A8652E899}"/>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AEF2C4D6-3CA7-D59C-7833-A5EDC376DB64}"/>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7AA7A267-A220-C396-76BE-A0077B4F1ABF}"/>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62F821B3-41E9-7175-3B9C-3833A954B6A5}"/>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4183D538-A82A-3C6E-EDDD-BE5AE1A09C7C}"/>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grpSp>
        <p:nvGrpSpPr>
          <p:cNvPr id="76" name="Gruppieren 75">
            <a:extLst>
              <a:ext uri="{FF2B5EF4-FFF2-40B4-BE49-F238E27FC236}">
                <a16:creationId xmlns:a16="http://schemas.microsoft.com/office/drawing/2014/main" id="{583A38DA-B345-3BF7-7ED6-4D131217CA6C}"/>
              </a:ext>
            </a:extLst>
          </p:cNvPr>
          <p:cNvGrpSpPr/>
          <p:nvPr/>
        </p:nvGrpSpPr>
        <p:grpSpPr>
          <a:xfrm>
            <a:off x="4732777" y="3715359"/>
            <a:ext cx="1385058" cy="646664"/>
            <a:chOff x="133350" y="1750200"/>
            <a:chExt cx="1828800" cy="914400"/>
          </a:xfrm>
          <a:solidFill>
            <a:schemeClr val="accent1"/>
          </a:solidFill>
        </p:grpSpPr>
        <p:pic>
          <p:nvPicPr>
            <p:cNvPr id="77" name="Grafik 76" descr="Mann mit einfarbiger Füllung">
              <a:extLst>
                <a:ext uri="{FF2B5EF4-FFF2-40B4-BE49-F238E27FC236}">
                  <a16:creationId xmlns:a16="http://schemas.microsoft.com/office/drawing/2014/main" id="{2693FB4C-5E48-9EC8-9ACD-409AE8681B1A}"/>
                </a:ext>
              </a:extLst>
            </p:cNvPr>
            <p:cNvPicPr>
              <a:picLocks noChangeAspect="1"/>
            </p:cNvPicPr>
            <p:nvPr/>
          </p:nvPicPr>
          <p:blipFill>
            <a:blip r:embed="rId17">
              <a:extLst>
                <a:ext uri="{96DAC541-7B7A-43D3-8B79-37D633B846F1}">
                  <asvg:svgBlip xmlns:asvg="http://schemas.microsoft.com/office/drawing/2016/SVG/main" r:embed="rId21"/>
                </a:ext>
              </a:extLst>
            </a:blip>
            <a:stretch>
              <a:fillRect/>
            </a:stretch>
          </p:blipFill>
          <p:spPr>
            <a:xfrm>
              <a:off x="1047750" y="1750200"/>
              <a:ext cx="914400" cy="914400"/>
            </a:xfrm>
            <a:prstGeom prst="rect">
              <a:avLst/>
            </a:prstGeom>
          </p:spPr>
        </p:pic>
        <p:pic>
          <p:nvPicPr>
            <p:cNvPr id="78" name="Grafik 77" descr="Frau mit einfarbiger Füllung">
              <a:extLst>
                <a:ext uri="{FF2B5EF4-FFF2-40B4-BE49-F238E27FC236}">
                  <a16:creationId xmlns:a16="http://schemas.microsoft.com/office/drawing/2014/main" id="{04D44468-0FEF-07AB-6DD3-2F7D60DD301F}"/>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824E0CEC-1EA6-BD37-EB9B-10A7E8ECF049}"/>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C94C7439-37B2-0955-157D-6B30B83475BB}"/>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5EA9262B-0CDD-49B3-004B-AB499C01F4EE}"/>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cxnSp>
        <p:nvCxnSpPr>
          <p:cNvPr id="107" name="Gerader Verbinder 106">
            <a:extLst>
              <a:ext uri="{FF2B5EF4-FFF2-40B4-BE49-F238E27FC236}">
                <a16:creationId xmlns:a16="http://schemas.microsoft.com/office/drawing/2014/main" id="{9BA459EF-849D-D16B-A564-E07AB695AE9E}"/>
              </a:ext>
            </a:extLst>
          </p:cNvPr>
          <p:cNvCxnSpPr>
            <a:cxnSpLocks/>
          </p:cNvCxnSpPr>
          <p:nvPr/>
        </p:nvCxnSpPr>
        <p:spPr>
          <a:xfrm>
            <a:off x="5094449" y="3632657"/>
            <a:ext cx="0" cy="103182"/>
          </a:xfrm>
          <a:prstGeom prst="line">
            <a:avLst/>
          </a:prstGeom>
          <a:noFill/>
          <a:ln w="19050" cap="flat" cmpd="sng" algn="ctr">
            <a:solidFill>
              <a:schemeClr val="accent1"/>
            </a:solidFill>
            <a:prstDash val="solid"/>
            <a:miter lim="800000"/>
          </a:ln>
          <a:effectLst/>
        </p:spPr>
      </p:cxnSp>
      <p:cxnSp>
        <p:nvCxnSpPr>
          <p:cNvPr id="108" name="Gerader Verbinder 107">
            <a:extLst>
              <a:ext uri="{FF2B5EF4-FFF2-40B4-BE49-F238E27FC236}">
                <a16:creationId xmlns:a16="http://schemas.microsoft.com/office/drawing/2014/main" id="{79A8AFDA-BBAB-7A54-F2E9-653B3578D049}"/>
              </a:ext>
            </a:extLst>
          </p:cNvPr>
          <p:cNvCxnSpPr>
            <a:cxnSpLocks/>
          </p:cNvCxnSpPr>
          <p:nvPr/>
        </p:nvCxnSpPr>
        <p:spPr>
          <a:xfrm>
            <a:off x="5771570" y="3625110"/>
            <a:ext cx="15408" cy="54167"/>
          </a:xfrm>
          <a:prstGeom prst="line">
            <a:avLst/>
          </a:prstGeom>
          <a:noFill/>
          <a:ln w="19050" cap="flat" cmpd="sng" algn="ctr">
            <a:solidFill>
              <a:schemeClr val="accent1"/>
            </a:solidFill>
            <a:prstDash val="solid"/>
            <a:miter lim="800000"/>
          </a:ln>
          <a:effectLst/>
        </p:spPr>
      </p:cxnSp>
      <p:cxnSp>
        <p:nvCxnSpPr>
          <p:cNvPr id="109" name="Gerader Verbinder 108">
            <a:extLst>
              <a:ext uri="{FF2B5EF4-FFF2-40B4-BE49-F238E27FC236}">
                <a16:creationId xmlns:a16="http://schemas.microsoft.com/office/drawing/2014/main" id="{5AA26C75-D2E5-0999-E1A3-6AF18DBBBA82}"/>
              </a:ext>
            </a:extLst>
          </p:cNvPr>
          <p:cNvCxnSpPr>
            <a:cxnSpLocks/>
          </p:cNvCxnSpPr>
          <p:nvPr/>
        </p:nvCxnSpPr>
        <p:spPr>
          <a:xfrm>
            <a:off x="5094449" y="3643041"/>
            <a:ext cx="692529" cy="0"/>
          </a:xfrm>
          <a:prstGeom prst="line">
            <a:avLst/>
          </a:prstGeom>
          <a:noFill/>
          <a:ln w="19050" cap="flat" cmpd="sng" algn="ctr">
            <a:solidFill>
              <a:schemeClr val="accent1"/>
            </a:solidFill>
            <a:prstDash val="solid"/>
            <a:miter lim="800000"/>
          </a:ln>
          <a:effectLst/>
        </p:spPr>
      </p:cxnSp>
      <p:cxnSp>
        <p:nvCxnSpPr>
          <p:cNvPr id="110" name="Gerader Verbinder 109">
            <a:extLst>
              <a:ext uri="{FF2B5EF4-FFF2-40B4-BE49-F238E27FC236}">
                <a16:creationId xmlns:a16="http://schemas.microsoft.com/office/drawing/2014/main" id="{E079D7FD-E2D4-4212-A370-9E447C11887D}"/>
              </a:ext>
            </a:extLst>
          </p:cNvPr>
          <p:cNvCxnSpPr>
            <a:cxnSpLocks/>
          </p:cNvCxnSpPr>
          <p:nvPr/>
        </p:nvCxnSpPr>
        <p:spPr>
          <a:xfrm>
            <a:off x="5447184" y="3401963"/>
            <a:ext cx="8938" cy="250230"/>
          </a:xfrm>
          <a:prstGeom prst="line">
            <a:avLst/>
          </a:prstGeom>
          <a:noFill/>
          <a:ln w="19050" cap="flat" cmpd="sng" algn="ctr">
            <a:solidFill>
              <a:schemeClr val="accent1"/>
            </a:solidFill>
            <a:prstDash val="solid"/>
            <a:miter lim="800000"/>
          </a:ln>
          <a:effectLst/>
        </p:spPr>
      </p:cxnSp>
      <p:cxnSp>
        <p:nvCxnSpPr>
          <p:cNvPr id="111" name="Gerader Verbinder 110">
            <a:extLst>
              <a:ext uri="{FF2B5EF4-FFF2-40B4-BE49-F238E27FC236}">
                <a16:creationId xmlns:a16="http://schemas.microsoft.com/office/drawing/2014/main" id="{BC63B3CA-31BF-E4B0-5255-4C6CE5B5ABDA}"/>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5DCA95D6-79ED-8933-1AD7-588B22545E07}"/>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FDE7AE09-0B92-B983-152B-78266E79B3B8}"/>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9B2DD031-02D9-1F81-4B93-09994ABF9EA3}"/>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265C4916-8228-B73A-F0EC-2A6F88CD0555}"/>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53" name="Gerader Verbinder 152">
            <a:extLst>
              <a:ext uri="{FF2B5EF4-FFF2-40B4-BE49-F238E27FC236}">
                <a16:creationId xmlns:a16="http://schemas.microsoft.com/office/drawing/2014/main" id="{605440F0-F02B-D2F8-7488-EF94438A053A}"/>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19FCBE7D-FA60-EA05-C096-EBC7E13BA26C}"/>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D0A0C5BA-9319-BF3C-B794-2520B9614B6F}"/>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9D6C97CD-D414-8AF9-CCDF-ABC275A8F6AE}"/>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237DA911-A3E0-DE2E-3BD6-2D087A5CC91F}"/>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EB7A478E-651E-6132-CA00-EC74FED3CA4F}"/>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6E056A78-F80E-2174-79AF-C374E498DB9C}"/>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64BEF5BA-7171-FEFF-0DAC-B55BC036E82E}"/>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E3CD03EE-7A9A-4D89-DBDE-6C40CE7A9115}"/>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ACDAFED7-0C11-853D-B175-2E546B67F884}"/>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E31FBD1D-F428-C15F-1E40-44CCF2C6560E}"/>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7" name="Rechteck 176">
            <a:extLst>
              <a:ext uri="{FF2B5EF4-FFF2-40B4-BE49-F238E27FC236}">
                <a16:creationId xmlns:a16="http://schemas.microsoft.com/office/drawing/2014/main" id="{75B2F867-182D-39AE-F3C2-1E41D34BBF9D}"/>
              </a:ext>
            </a:extLst>
          </p:cNvPr>
          <p:cNvSpPr/>
          <p:nvPr/>
        </p:nvSpPr>
        <p:spPr>
          <a:xfrm>
            <a:off x="4259752" y="4334939"/>
            <a:ext cx="1638590"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Cousinen/Cousins</a:t>
            </a:r>
          </a:p>
        </p:txBody>
      </p:sp>
      <p:sp>
        <p:nvSpPr>
          <p:cNvPr id="178" name="Rechteck 177">
            <a:extLst>
              <a:ext uri="{FF2B5EF4-FFF2-40B4-BE49-F238E27FC236}">
                <a16:creationId xmlns:a16="http://schemas.microsoft.com/office/drawing/2014/main" id="{D14F4092-10E1-C235-C92E-3ADC2D069AE6}"/>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2" name="Rechteck 1">
            <a:extLst>
              <a:ext uri="{FF2B5EF4-FFF2-40B4-BE49-F238E27FC236}">
                <a16:creationId xmlns:a16="http://schemas.microsoft.com/office/drawing/2014/main" id="{F387A907-1936-643A-A1A8-F7CD3AE5B747}"/>
              </a:ext>
            </a:extLst>
          </p:cNvPr>
          <p:cNvSpPr/>
          <p:nvPr/>
        </p:nvSpPr>
        <p:spPr>
          <a:xfrm>
            <a:off x="221434" y="-104232"/>
            <a:ext cx="319959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3. Ordnung</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8" name="Rechteck 7">
            <a:extLst>
              <a:ext uri="{FF2B5EF4-FFF2-40B4-BE49-F238E27FC236}">
                <a16:creationId xmlns:a16="http://schemas.microsoft.com/office/drawing/2014/main" id="{7313309B-35C2-189C-A202-6DD324DAEC07}"/>
              </a:ext>
            </a:extLst>
          </p:cNvPr>
          <p:cNvSpPr/>
          <p:nvPr/>
        </p:nvSpPr>
        <p:spPr>
          <a:xfrm>
            <a:off x="4756919" y="3595606"/>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9" name="Rechteck 8">
            <a:extLst>
              <a:ext uri="{FF2B5EF4-FFF2-40B4-BE49-F238E27FC236}">
                <a16:creationId xmlns:a16="http://schemas.microsoft.com/office/drawing/2014/main" id="{F9E8A56A-1142-CB26-6871-1F7C613269FC}"/>
              </a:ext>
            </a:extLst>
          </p:cNvPr>
          <p:cNvSpPr/>
          <p:nvPr/>
        </p:nvSpPr>
        <p:spPr>
          <a:xfrm>
            <a:off x="5425306" y="3566330"/>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5F308A65-B352-E426-761D-94EEDF79D260}"/>
              </a:ext>
            </a:extLst>
          </p:cNvPr>
          <p:cNvSpPr/>
          <p:nvPr/>
        </p:nvSpPr>
        <p:spPr>
          <a:xfrm>
            <a:off x="2724201" y="254201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A9AC35D7-7BBB-B66E-AA72-583324456D58}"/>
              </a:ext>
            </a:extLst>
          </p:cNvPr>
          <p:cNvSpPr/>
          <p:nvPr/>
        </p:nvSpPr>
        <p:spPr>
          <a:xfrm>
            <a:off x="1669763" y="250567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2D5169BF-D078-6C84-D0FE-572BF0728DAD}"/>
              </a:ext>
            </a:extLst>
          </p:cNvPr>
          <p:cNvSpPr/>
          <p:nvPr/>
        </p:nvSpPr>
        <p:spPr>
          <a:xfrm>
            <a:off x="2524915" y="361740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5D6A14B6-8C9B-F55A-A84D-7B23A55C9632}"/>
              </a:ext>
            </a:extLst>
          </p:cNvPr>
          <p:cNvSpPr/>
          <p:nvPr/>
        </p:nvSpPr>
        <p:spPr>
          <a:xfrm>
            <a:off x="3184352" y="362820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9FC5D08D-98B8-DC04-A27B-AD464EC45B97}"/>
              </a:ext>
            </a:extLst>
          </p:cNvPr>
          <p:cNvSpPr/>
          <p:nvPr/>
        </p:nvSpPr>
        <p:spPr>
          <a:xfrm>
            <a:off x="3526628" y="485799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BAC369CE-CDB2-F058-3ED9-E79E7B173B9A}"/>
              </a:ext>
            </a:extLst>
          </p:cNvPr>
          <p:cNvSpPr/>
          <p:nvPr/>
        </p:nvSpPr>
        <p:spPr>
          <a:xfrm>
            <a:off x="2840363" y="484110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72C9A38A-2115-2C49-0B73-C13BF32B12D5}"/>
              </a:ext>
            </a:extLst>
          </p:cNvPr>
          <p:cNvSpPr/>
          <p:nvPr/>
        </p:nvSpPr>
        <p:spPr>
          <a:xfrm>
            <a:off x="902732" y="3636075"/>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128C3B80-E308-C143-F2A4-F1DB86113D26}"/>
              </a:ext>
            </a:extLst>
          </p:cNvPr>
          <p:cNvSpPr/>
          <p:nvPr/>
        </p:nvSpPr>
        <p:spPr>
          <a:xfrm>
            <a:off x="1554001" y="4866233"/>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C0CC0A24-9078-C7FC-87E3-79603E34013D}"/>
              </a:ext>
            </a:extLst>
          </p:cNvPr>
          <p:cNvSpPr/>
          <p:nvPr/>
        </p:nvSpPr>
        <p:spPr>
          <a:xfrm>
            <a:off x="1048077" y="485799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0" name="Rechteck 29">
            <a:extLst>
              <a:ext uri="{FF2B5EF4-FFF2-40B4-BE49-F238E27FC236}">
                <a16:creationId xmlns:a16="http://schemas.microsoft.com/office/drawing/2014/main" id="{88B600B4-6187-3A94-A920-DF371D1ED9DA}"/>
              </a:ext>
            </a:extLst>
          </p:cNvPr>
          <p:cNvSpPr/>
          <p:nvPr/>
        </p:nvSpPr>
        <p:spPr>
          <a:xfrm>
            <a:off x="1308401" y="5891275"/>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3" name="Rechteck 32">
            <a:extLst>
              <a:ext uri="{FF2B5EF4-FFF2-40B4-BE49-F238E27FC236}">
                <a16:creationId xmlns:a16="http://schemas.microsoft.com/office/drawing/2014/main" id="{70D4BA73-94D7-48FA-CEDA-147434BE0246}"/>
              </a:ext>
            </a:extLst>
          </p:cNvPr>
          <p:cNvSpPr/>
          <p:nvPr/>
        </p:nvSpPr>
        <p:spPr>
          <a:xfrm>
            <a:off x="1791021" y="589127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4" name="Rechteck 33">
            <a:extLst>
              <a:ext uri="{FF2B5EF4-FFF2-40B4-BE49-F238E27FC236}">
                <a16:creationId xmlns:a16="http://schemas.microsoft.com/office/drawing/2014/main" id="{85C9299D-DFB7-6FBA-5B92-7D656160B5E5}"/>
              </a:ext>
            </a:extLst>
          </p:cNvPr>
          <p:cNvSpPr/>
          <p:nvPr/>
        </p:nvSpPr>
        <p:spPr>
          <a:xfrm>
            <a:off x="2805466" y="1169089"/>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pic>
        <p:nvPicPr>
          <p:cNvPr id="41" name="Grafik 40" descr="Mann mit einfarbiger Füllung">
            <a:extLst>
              <a:ext uri="{FF2B5EF4-FFF2-40B4-BE49-F238E27FC236}">
                <a16:creationId xmlns:a16="http://schemas.microsoft.com/office/drawing/2014/main" id="{61A66305-3995-2305-BB5A-0A97BE41EA1B}"/>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3005350" y="1162707"/>
            <a:ext cx="1123033" cy="785397"/>
          </a:xfrm>
          <a:prstGeom prst="rect">
            <a:avLst/>
          </a:prstGeom>
        </p:spPr>
      </p:pic>
      <p:pic>
        <p:nvPicPr>
          <p:cNvPr id="46" name="Grafik 45" descr="Frau mit einfarbiger Füllung">
            <a:extLst>
              <a:ext uri="{FF2B5EF4-FFF2-40B4-BE49-F238E27FC236}">
                <a16:creationId xmlns:a16="http://schemas.microsoft.com/office/drawing/2014/main" id="{435DC975-6DB0-2F50-12FF-DB1EC3E7846E}"/>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507106" y="1173194"/>
            <a:ext cx="1123033" cy="785397"/>
          </a:xfrm>
          <a:prstGeom prst="rect">
            <a:avLst/>
          </a:prstGeom>
        </p:spPr>
      </p:pic>
      <p:sp>
        <p:nvSpPr>
          <p:cNvPr id="48" name="Rechteck 47">
            <a:extLst>
              <a:ext uri="{FF2B5EF4-FFF2-40B4-BE49-F238E27FC236}">
                <a16:creationId xmlns:a16="http://schemas.microsoft.com/office/drawing/2014/main" id="{E2B93D1D-6337-E49A-E504-E6950ACCC592}"/>
              </a:ext>
            </a:extLst>
          </p:cNvPr>
          <p:cNvSpPr/>
          <p:nvPr/>
        </p:nvSpPr>
        <p:spPr>
          <a:xfrm>
            <a:off x="3832765" y="1556293"/>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49" name="Rechteck 48">
            <a:extLst>
              <a:ext uri="{FF2B5EF4-FFF2-40B4-BE49-F238E27FC236}">
                <a16:creationId xmlns:a16="http://schemas.microsoft.com/office/drawing/2014/main" id="{F49C207F-9ADD-D380-C291-F58C2B151FE4}"/>
              </a:ext>
            </a:extLst>
          </p:cNvPr>
          <p:cNvSpPr/>
          <p:nvPr/>
        </p:nvSpPr>
        <p:spPr>
          <a:xfrm>
            <a:off x="4304417" y="1604981"/>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35" name="Textfeld 34">
            <a:extLst>
              <a:ext uri="{FF2B5EF4-FFF2-40B4-BE49-F238E27FC236}">
                <a16:creationId xmlns:a16="http://schemas.microsoft.com/office/drawing/2014/main" id="{CD8DC77B-6BE5-0BDE-D649-2FE47F5B9F02}"/>
              </a:ext>
            </a:extLst>
          </p:cNvPr>
          <p:cNvSpPr txBox="1"/>
          <p:nvPr/>
        </p:nvSpPr>
        <p:spPr>
          <a:xfrm>
            <a:off x="6254617" y="878238"/>
            <a:ext cx="5678470" cy="5016758"/>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br>
              <a:rPr lang="de-DE" sz="1600" b="1" i="0" dirty="0">
                <a:solidFill>
                  <a:srgbClr val="000000"/>
                </a:solidFill>
                <a:effectLst/>
                <a:latin typeface="Arial" panose="020B0604020202020204" pitchFamily="34" charset="0"/>
              </a:rPr>
            </a:br>
            <a:r>
              <a:rPr lang="de-DE" sz="1600" b="1" i="0" dirty="0">
                <a:solidFill>
                  <a:srgbClr val="000000"/>
                </a:solidFill>
                <a:effectLst/>
                <a:latin typeface="Arial" panose="020B0604020202020204" pitchFamily="34" charset="0"/>
              </a:rPr>
              <a:t>§ 1926 Gesetzliche Erben dritter Ordnung</a:t>
            </a:r>
          </a:p>
          <a:p>
            <a:pPr algn="l">
              <a:buNone/>
            </a:pPr>
            <a:r>
              <a:rPr lang="de-DE" sz="1600" b="0" i="0" dirty="0">
                <a:solidFill>
                  <a:srgbClr val="000000"/>
                </a:solidFill>
                <a:effectLst/>
                <a:latin typeface="Arial" panose="020B0604020202020204" pitchFamily="34" charset="0"/>
              </a:rPr>
              <a:t>(1) Gesetzliche Erben der dritten Ordnung sind die Großeltern des Erblassers und deren Abkömmlinge.</a:t>
            </a:r>
          </a:p>
          <a:p>
            <a:pPr algn="l">
              <a:buNone/>
            </a:pPr>
            <a:r>
              <a:rPr lang="de-DE" sz="1600" b="0" i="0" dirty="0">
                <a:solidFill>
                  <a:srgbClr val="000000"/>
                </a:solidFill>
                <a:effectLst/>
                <a:latin typeface="Arial" panose="020B0604020202020204" pitchFamily="34" charset="0"/>
              </a:rPr>
              <a:t>(2) Leben zur Zeit des Erbfalls die Großeltern, so erben sie allein und zu gleichen Teilen.</a:t>
            </a:r>
          </a:p>
          <a:p>
            <a:pPr algn="l">
              <a:buNone/>
            </a:pPr>
            <a:r>
              <a:rPr lang="de-DE" sz="1600" b="1" i="0" dirty="0">
                <a:solidFill>
                  <a:srgbClr val="000000"/>
                </a:solidFill>
                <a:effectLst/>
                <a:latin typeface="Arial" panose="020B0604020202020204" pitchFamily="34" charset="0"/>
              </a:rPr>
              <a:t>(3) Lebt zur Zeit des Erbfalls von einem Großelternpaar der Großvater oder die Großmutter nicht mehr, so treten an die Stelle des Verstorbenen dessen Abkömmlinge. Sind Abkömmlinge nicht vorhanden, so fällt der Anteil des Verstorbenen dem anderen Teil des Großelternpaars und, wenn dieser nicht mehr lebt, dessen Abkömmlingen zu.</a:t>
            </a:r>
          </a:p>
          <a:p>
            <a:pPr algn="l">
              <a:buNone/>
            </a:pPr>
            <a:r>
              <a:rPr lang="de-DE" sz="1600" b="1" i="0" dirty="0">
                <a:solidFill>
                  <a:srgbClr val="000000"/>
                </a:solidFill>
                <a:effectLst/>
                <a:latin typeface="Arial" panose="020B0604020202020204" pitchFamily="34" charset="0"/>
              </a:rPr>
              <a:t>(4) Lebt zur Zeit des Erbfalls ein Großelternpaar nicht mehr und sind Abkömmlinge der Verstorbenen nicht vorhanden, so erben die anderen Großeltern oder ihre Abkömmlinge allein.</a:t>
            </a:r>
          </a:p>
          <a:p>
            <a:pPr algn="l">
              <a:buNone/>
            </a:pPr>
            <a:r>
              <a:rPr lang="de-DE" sz="1600" b="0" i="0" dirty="0">
                <a:solidFill>
                  <a:srgbClr val="000000"/>
                </a:solidFill>
                <a:effectLst/>
                <a:latin typeface="Arial" panose="020B0604020202020204" pitchFamily="34" charset="0"/>
              </a:rPr>
              <a:t>(5) Soweit Abkömmlinge an die Stelle ihrer Eltern oder ihrer Voreltern treten, finden die für die Beerbung in der ersten Ordnung geltenden Vorschriften Anwendung.</a:t>
            </a:r>
          </a:p>
        </p:txBody>
      </p:sp>
      <p:sp>
        <p:nvSpPr>
          <p:cNvPr id="42" name="Rechteck 41">
            <a:extLst>
              <a:ext uri="{FF2B5EF4-FFF2-40B4-BE49-F238E27FC236}">
                <a16:creationId xmlns:a16="http://schemas.microsoft.com/office/drawing/2014/main" id="{BAED8B4C-6038-774B-B10D-DB6D83931098}"/>
              </a:ext>
            </a:extLst>
          </p:cNvPr>
          <p:cNvSpPr/>
          <p:nvPr/>
        </p:nvSpPr>
        <p:spPr>
          <a:xfrm>
            <a:off x="4741448" y="110105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43" name="Rechteck 42">
            <a:extLst>
              <a:ext uri="{FF2B5EF4-FFF2-40B4-BE49-F238E27FC236}">
                <a16:creationId xmlns:a16="http://schemas.microsoft.com/office/drawing/2014/main" id="{0E4D31F1-97EF-811D-EF64-B2C027D793E3}"/>
              </a:ext>
            </a:extLst>
          </p:cNvPr>
          <p:cNvSpPr/>
          <p:nvPr/>
        </p:nvSpPr>
        <p:spPr>
          <a:xfrm>
            <a:off x="3794625" y="2866693"/>
            <a:ext cx="717226"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1/8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44" name="Rechteck 43">
            <a:extLst>
              <a:ext uri="{FF2B5EF4-FFF2-40B4-BE49-F238E27FC236}">
                <a16:creationId xmlns:a16="http://schemas.microsoft.com/office/drawing/2014/main" id="{D060EFF8-CBE8-226A-9B3B-DCBFCDF97054}"/>
              </a:ext>
            </a:extLst>
          </p:cNvPr>
          <p:cNvSpPr/>
          <p:nvPr/>
        </p:nvSpPr>
        <p:spPr>
          <a:xfrm>
            <a:off x="5459420" y="2899371"/>
            <a:ext cx="717226"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1/8   </a:t>
            </a:r>
            <a:endParaRPr lang="de-DE"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4651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FF27A-A4EB-A2C5-9463-178A5829F900}"/>
            </a:ext>
          </a:extLst>
        </p:cNvPr>
        <p:cNvGrpSpPr/>
        <p:nvPr/>
      </p:nvGrpSpPr>
      <p:grpSpPr>
        <a:xfrm>
          <a:off x="0" y="0"/>
          <a:ext cx="0" cy="0"/>
          <a:chOff x="0" y="0"/>
          <a:chExt cx="0" cy="0"/>
        </a:xfrm>
      </p:grpSpPr>
      <p:sp>
        <p:nvSpPr>
          <p:cNvPr id="91" name="Textfeld 90">
            <a:extLst>
              <a:ext uri="{FF2B5EF4-FFF2-40B4-BE49-F238E27FC236}">
                <a16:creationId xmlns:a16="http://schemas.microsoft.com/office/drawing/2014/main" id="{E5CCD1FB-5FF5-E62A-EBE4-627AC7BFD44E}"/>
              </a:ext>
            </a:extLst>
          </p:cNvPr>
          <p:cNvSpPr txBox="1"/>
          <p:nvPr/>
        </p:nvSpPr>
        <p:spPr>
          <a:xfrm>
            <a:off x="-1" y="0"/>
            <a:ext cx="8460509" cy="6681128"/>
          </a:xfrm>
          <a:prstGeom prst="rect">
            <a:avLst/>
          </a:prstGeom>
          <a:solidFill>
            <a:srgbClr val="FF7C80"/>
          </a:solidFill>
        </p:spPr>
        <p:txBody>
          <a:bodyPr wrap="square" rtlCol="0">
            <a:noAutofit/>
          </a:bodyPr>
          <a:lstStyle/>
          <a:p>
            <a:endParaRPr lang="de-DE" dirty="0"/>
          </a:p>
        </p:txBody>
      </p:sp>
      <p:sp>
        <p:nvSpPr>
          <p:cNvPr id="90" name="Textfeld 89">
            <a:extLst>
              <a:ext uri="{FF2B5EF4-FFF2-40B4-BE49-F238E27FC236}">
                <a16:creationId xmlns:a16="http://schemas.microsoft.com/office/drawing/2014/main" id="{E3926381-8A7B-E756-F7EF-7603081F660B}"/>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4028032D-ED95-94FD-F9A8-69151628EDA0}"/>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FB753DD9-4921-F008-CAC7-7DC08A08E827}"/>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5073E816-EE0D-9E18-32B7-F87B1894C1FE}"/>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4F9466D5-5E02-2DDF-BCBE-60A08739399F}"/>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52D6786B-F99C-FF63-3313-99BCFCBFA97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6B3B0163-9D88-51DD-41BF-69109FCF81A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A86D1D1C-9440-1674-86FF-1CF759C4B1E2}"/>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236E4C5E-2F24-4BA0-F1EC-FAFA044D5082}"/>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4E80DE71-F368-E9A2-5256-EF715EC0CA30}"/>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744F8D1A-C560-BC70-029D-33335D7B8627}"/>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61999DAE-55BA-A4AA-8632-DBEB541DA4AD}"/>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30EFFF6A-244A-5EA5-340B-ACCCD1EACF7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E07CCE19-9FCD-2655-B2B7-18F30A77C3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4DCAFD67-A5D1-D94F-4151-E56BB9E46429}"/>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1732BFAB-7E52-1811-3B9A-3F0C0843B7A5}"/>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45700350-20EC-98E8-A3F0-91B1F5D51702}"/>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844CDD94-E0FD-9FF6-11E8-48EB852D23AD}"/>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9B4ADE4B-4923-B667-A045-E1158F826997}"/>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47D46E34-4A9F-479F-5C38-2C7565745D9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F3A38CFF-136A-DB6A-0038-0371FF1C41F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6ECF5F71-1CFE-06F8-AC15-39BCB5672292}"/>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1F8A9269-6886-FE73-D5A5-56350B9DB47C}"/>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BB5ADE91-D586-FB2A-EC86-A8A357CEC1DE}"/>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3562BD1F-E5F2-9BC2-F028-E700B5139C05}"/>
                </a:ext>
              </a:extLst>
            </p:cNvPr>
            <p:cNvPicPr>
              <a:picLocks noChangeAspect="1"/>
            </p:cNvPicPr>
            <p:nvPr/>
          </p:nvPicPr>
          <p:blipFill>
            <a:blip r:embed="rId9">
              <a:extLst>
                <a:ext uri="{96DAC541-7B7A-43D3-8B79-37D633B846F1}">
                  <asvg:svgBlip xmlns:asvg="http://schemas.microsoft.com/office/drawing/2016/SVG/main" r:embed="rId13"/>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75E643CE-494F-3596-8F4E-518D97778D7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03B5934A-60D8-5D49-0693-5399BA7BF947}"/>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618216A1-391D-667F-5404-07011208008C}"/>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26571296-1897-C27D-C795-925DF503DD5B}"/>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36C18D98-24B3-DA12-9F11-F6A46A49F70D}"/>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CD26D936-D704-7B79-AAB0-C9FF3243DC7C}"/>
                </a:ext>
              </a:extLst>
            </p:cNvPr>
            <p:cNvPicPr>
              <a:picLocks noChangeAspect="1"/>
            </p:cNvPicPr>
            <p:nvPr/>
          </p:nvPicPr>
          <p:blipFill>
            <a:blip r:embed="rId9">
              <a:extLst>
                <a:ext uri="{96DAC541-7B7A-43D3-8B79-37D633B846F1}">
                  <asvg:svgBlip xmlns:asvg="http://schemas.microsoft.com/office/drawing/2016/SVG/main" r:embed="rId13"/>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41470CA6-91C6-227D-1DF8-D2501F58D25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40058ED6-15F7-53D2-2A51-1CDE520E80BF}"/>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73A3B8FB-5BBD-B155-60CC-C8B5C2DE4DF6}"/>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3E363906-B0A2-E99F-EEA9-7D13C68B5D26}"/>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3D7D7C02-4408-EFEB-6FD6-D91CC6224367}"/>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C2B651E2-8E32-B0F8-16B9-8D77E0F5CBF0}"/>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1B374372-05C2-14EB-3E10-31B2E0D0AD42}"/>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15479FD5-5078-A16F-3DFD-0B7482612DBE}"/>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F72B3C9C-1C27-7DB5-08BC-17C281E1D454}"/>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BC987A6D-CAE5-31F3-53B3-4B3CAED529AD}"/>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323A86BA-7337-CFED-C37D-F573646DED57}"/>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F3779888-7859-D9AC-A83D-DB2F9F58F60A}"/>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grpSp>
      <p:grpSp>
        <p:nvGrpSpPr>
          <p:cNvPr id="76" name="Gruppieren 75">
            <a:extLst>
              <a:ext uri="{FF2B5EF4-FFF2-40B4-BE49-F238E27FC236}">
                <a16:creationId xmlns:a16="http://schemas.microsoft.com/office/drawing/2014/main" id="{ED8514A8-C49D-B60C-D85C-8C4C617EF597}"/>
              </a:ext>
            </a:extLst>
          </p:cNvPr>
          <p:cNvGrpSpPr/>
          <p:nvPr/>
        </p:nvGrpSpPr>
        <p:grpSpPr>
          <a:xfrm>
            <a:off x="4732777" y="3715359"/>
            <a:ext cx="1385058" cy="646664"/>
            <a:chOff x="133350" y="1750200"/>
            <a:chExt cx="1828800" cy="914400"/>
          </a:xfrm>
          <a:solidFill>
            <a:schemeClr val="accent1"/>
          </a:solidFill>
        </p:grpSpPr>
        <p:pic>
          <p:nvPicPr>
            <p:cNvPr id="77" name="Grafik 76" descr="Mann mit einfarbiger Füllung">
              <a:extLst>
                <a:ext uri="{FF2B5EF4-FFF2-40B4-BE49-F238E27FC236}">
                  <a16:creationId xmlns:a16="http://schemas.microsoft.com/office/drawing/2014/main" id="{BA2DF245-A523-33BE-1B98-DE20D7362C63}"/>
                </a:ext>
              </a:extLst>
            </p:cNvPr>
            <p:cNvPicPr>
              <a:picLocks noChangeAspect="1"/>
            </p:cNvPicPr>
            <p:nvPr/>
          </p:nvPicPr>
          <p:blipFill>
            <a:blip r:embed="rId18">
              <a:extLst>
                <a:ext uri="{96DAC541-7B7A-43D3-8B79-37D633B846F1}">
                  <asvg:svgBlip xmlns:asvg="http://schemas.microsoft.com/office/drawing/2016/SVG/main" r:embed="rId22"/>
                </a:ext>
              </a:extLst>
            </a:blip>
            <a:stretch>
              <a:fillRect/>
            </a:stretch>
          </p:blipFill>
          <p:spPr>
            <a:xfrm>
              <a:off x="1047750" y="1750200"/>
              <a:ext cx="914400" cy="914400"/>
            </a:xfrm>
            <a:prstGeom prst="rect">
              <a:avLst/>
            </a:prstGeom>
          </p:spPr>
        </p:pic>
        <p:pic>
          <p:nvPicPr>
            <p:cNvPr id="78" name="Grafik 77" descr="Frau mit einfarbiger Füllung">
              <a:extLst>
                <a:ext uri="{FF2B5EF4-FFF2-40B4-BE49-F238E27FC236}">
                  <a16:creationId xmlns:a16="http://schemas.microsoft.com/office/drawing/2014/main" id="{83EC5DF2-9C81-3B0A-0755-D60664F22512}"/>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grpSp>
      <p:grpSp>
        <p:nvGrpSpPr>
          <p:cNvPr id="82" name="Gruppieren 81">
            <a:extLst>
              <a:ext uri="{FF2B5EF4-FFF2-40B4-BE49-F238E27FC236}">
                <a16:creationId xmlns:a16="http://schemas.microsoft.com/office/drawing/2014/main" id="{0D65B718-D934-0659-3555-996BF06D837A}"/>
              </a:ext>
            </a:extLst>
          </p:cNvPr>
          <p:cNvGrpSpPr/>
          <p:nvPr/>
        </p:nvGrpSpPr>
        <p:grpSpPr>
          <a:xfrm>
            <a:off x="4288264" y="76587"/>
            <a:ext cx="2649861" cy="785397"/>
            <a:chOff x="133350" y="1750200"/>
            <a:chExt cx="1828800" cy="914400"/>
          </a:xfrm>
          <a:solidFill>
            <a:srgbClr val="FF0000"/>
          </a:solidFill>
        </p:grpSpPr>
        <p:pic>
          <p:nvPicPr>
            <p:cNvPr id="83" name="Grafik 82" descr="Mann mit einfarbiger Füllung">
              <a:extLst>
                <a:ext uri="{FF2B5EF4-FFF2-40B4-BE49-F238E27FC236}">
                  <a16:creationId xmlns:a16="http://schemas.microsoft.com/office/drawing/2014/main" id="{0DB9E426-B0E4-7DE7-55AE-5371B6C5B228}"/>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84" name="Grafik 83" descr="Frau mit einfarbiger Füllung">
              <a:extLst>
                <a:ext uri="{FF2B5EF4-FFF2-40B4-BE49-F238E27FC236}">
                  <a16:creationId xmlns:a16="http://schemas.microsoft.com/office/drawing/2014/main" id="{123A0656-BC6B-3BD3-3F62-9A4B866F2274}"/>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grpSp>
        <p:nvGrpSpPr>
          <p:cNvPr id="86" name="Gruppieren 85">
            <a:extLst>
              <a:ext uri="{FF2B5EF4-FFF2-40B4-BE49-F238E27FC236}">
                <a16:creationId xmlns:a16="http://schemas.microsoft.com/office/drawing/2014/main" id="{0F5B0956-E6F0-32E3-6EC2-5A67305C1456}"/>
              </a:ext>
            </a:extLst>
          </p:cNvPr>
          <p:cNvGrpSpPr/>
          <p:nvPr/>
        </p:nvGrpSpPr>
        <p:grpSpPr>
          <a:xfrm>
            <a:off x="6187149" y="1182620"/>
            <a:ext cx="1662318" cy="785397"/>
            <a:chOff x="133350" y="1750200"/>
            <a:chExt cx="1828800" cy="914400"/>
          </a:xfrm>
          <a:solidFill>
            <a:srgbClr val="FF0000"/>
          </a:solidFill>
        </p:grpSpPr>
        <p:pic>
          <p:nvPicPr>
            <p:cNvPr id="87" name="Grafik 86" descr="Mann mit einfarbiger Füllung">
              <a:extLst>
                <a:ext uri="{FF2B5EF4-FFF2-40B4-BE49-F238E27FC236}">
                  <a16:creationId xmlns:a16="http://schemas.microsoft.com/office/drawing/2014/main" id="{EE523E86-BF12-8A29-0547-E5C8F916CD6D}"/>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88" name="Grafik 87" descr="Frau mit einfarbiger Füllung">
              <a:extLst>
                <a:ext uri="{FF2B5EF4-FFF2-40B4-BE49-F238E27FC236}">
                  <a16:creationId xmlns:a16="http://schemas.microsoft.com/office/drawing/2014/main" id="{0C5B7FA8-D3D2-B9EA-BBD9-69678510AD6C}"/>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grpSp>
        <p:nvGrpSpPr>
          <p:cNvPr id="92" name="Gruppieren 91">
            <a:extLst>
              <a:ext uri="{FF2B5EF4-FFF2-40B4-BE49-F238E27FC236}">
                <a16:creationId xmlns:a16="http://schemas.microsoft.com/office/drawing/2014/main" id="{A42F59A1-CB0C-B687-7259-9DE1FF3A67A6}"/>
              </a:ext>
            </a:extLst>
          </p:cNvPr>
          <p:cNvGrpSpPr/>
          <p:nvPr/>
        </p:nvGrpSpPr>
        <p:grpSpPr>
          <a:xfrm>
            <a:off x="6602728" y="2577674"/>
            <a:ext cx="1662318" cy="785397"/>
            <a:chOff x="133350" y="1750200"/>
            <a:chExt cx="1828800" cy="914400"/>
          </a:xfrm>
          <a:solidFill>
            <a:srgbClr val="FF0000"/>
          </a:solidFill>
        </p:grpSpPr>
        <p:pic>
          <p:nvPicPr>
            <p:cNvPr id="93" name="Grafik 92" descr="Mann mit einfarbiger Füllung">
              <a:extLst>
                <a:ext uri="{FF2B5EF4-FFF2-40B4-BE49-F238E27FC236}">
                  <a16:creationId xmlns:a16="http://schemas.microsoft.com/office/drawing/2014/main" id="{BD4DC7AE-02DD-0998-BF70-F7A366FC19A9}"/>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94" name="Grafik 93" descr="Frau mit einfarbiger Füllung">
              <a:extLst>
                <a:ext uri="{FF2B5EF4-FFF2-40B4-BE49-F238E27FC236}">
                  <a16:creationId xmlns:a16="http://schemas.microsoft.com/office/drawing/2014/main" id="{3AA470CB-3DFE-6035-1B51-5A18F8A57C3F}"/>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1BE5B437-F13D-84DE-1427-231D17519069}"/>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EE980985-99A4-1EF8-4D71-773F5453CB41}"/>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F43E0253-D0D2-7634-221F-4E76A74CF71F}"/>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sp>
        <p:nvSpPr>
          <p:cNvPr id="98" name="Rechteck 97">
            <a:extLst>
              <a:ext uri="{FF2B5EF4-FFF2-40B4-BE49-F238E27FC236}">
                <a16:creationId xmlns:a16="http://schemas.microsoft.com/office/drawing/2014/main" id="{04EEDA0C-05E7-A15D-FD7F-603E5948A342}"/>
              </a:ext>
            </a:extLst>
          </p:cNvPr>
          <p:cNvSpPr/>
          <p:nvPr/>
        </p:nvSpPr>
        <p:spPr>
          <a:xfrm>
            <a:off x="6024656" y="5751146"/>
            <a:ext cx="530916" cy="923330"/>
          </a:xfrm>
          <a:prstGeom prst="rect">
            <a:avLst/>
          </a:prstGeom>
          <a:noFill/>
        </p:spPr>
        <p:txBody>
          <a:bodyPr wrap="none" lIns="91440" tIns="45720" rIns="91440" bIns="45720">
            <a:spAutoFit/>
          </a:bodyPr>
          <a:lstStyle/>
          <a:p>
            <a:pPr algn="ctr"/>
            <a:r>
              <a:rPr lang="de-DE" sz="5400" dirty="0">
                <a:ln w="0"/>
                <a:solidFill>
                  <a:srgbClr val="FF0000"/>
                </a:solidFill>
                <a:effectLst>
                  <a:outerShdw blurRad="38100" dist="19050" dir="2700000" algn="tl" rotWithShape="0">
                    <a:schemeClr val="dk1">
                      <a:alpha val="40000"/>
                    </a:schemeClr>
                  </a:outerShdw>
                </a:effectLst>
              </a:rPr>
              <a:t>4</a:t>
            </a:r>
            <a:endParaRPr lang="de-DE" sz="5400" b="0" cap="none" spc="0" dirty="0">
              <a:ln w="0"/>
              <a:solidFill>
                <a:srgbClr val="FF0000"/>
              </a:solidFill>
              <a:effectLst>
                <a:outerShdw blurRad="38100" dist="19050" dir="2700000" algn="tl" rotWithShape="0">
                  <a:schemeClr val="dk1">
                    <a:alpha val="40000"/>
                  </a:schemeClr>
                </a:outerShdw>
              </a:effectLst>
            </a:endParaRPr>
          </a:p>
        </p:txBody>
      </p:sp>
      <p:cxnSp>
        <p:nvCxnSpPr>
          <p:cNvPr id="107" name="Gerader Verbinder 106">
            <a:extLst>
              <a:ext uri="{FF2B5EF4-FFF2-40B4-BE49-F238E27FC236}">
                <a16:creationId xmlns:a16="http://schemas.microsoft.com/office/drawing/2014/main" id="{358BB711-E51B-DBFF-FF35-A83A0F4C5771}"/>
              </a:ext>
            </a:extLst>
          </p:cNvPr>
          <p:cNvCxnSpPr>
            <a:cxnSpLocks/>
          </p:cNvCxnSpPr>
          <p:nvPr/>
        </p:nvCxnSpPr>
        <p:spPr>
          <a:xfrm>
            <a:off x="5094449" y="3632657"/>
            <a:ext cx="0" cy="103182"/>
          </a:xfrm>
          <a:prstGeom prst="line">
            <a:avLst/>
          </a:prstGeom>
          <a:noFill/>
          <a:ln w="19050" cap="flat" cmpd="sng" algn="ctr">
            <a:solidFill>
              <a:schemeClr val="accent1"/>
            </a:solidFill>
            <a:prstDash val="solid"/>
            <a:miter lim="800000"/>
          </a:ln>
          <a:effectLst/>
        </p:spPr>
      </p:cxnSp>
      <p:cxnSp>
        <p:nvCxnSpPr>
          <p:cNvPr id="108" name="Gerader Verbinder 107">
            <a:extLst>
              <a:ext uri="{FF2B5EF4-FFF2-40B4-BE49-F238E27FC236}">
                <a16:creationId xmlns:a16="http://schemas.microsoft.com/office/drawing/2014/main" id="{85CADFCE-0C25-49FE-F2D1-07135E57CC02}"/>
              </a:ext>
            </a:extLst>
          </p:cNvPr>
          <p:cNvCxnSpPr>
            <a:cxnSpLocks/>
          </p:cNvCxnSpPr>
          <p:nvPr/>
        </p:nvCxnSpPr>
        <p:spPr>
          <a:xfrm>
            <a:off x="5771570" y="3625110"/>
            <a:ext cx="15408" cy="54167"/>
          </a:xfrm>
          <a:prstGeom prst="line">
            <a:avLst/>
          </a:prstGeom>
          <a:noFill/>
          <a:ln w="19050" cap="flat" cmpd="sng" algn="ctr">
            <a:solidFill>
              <a:schemeClr val="accent1"/>
            </a:solidFill>
            <a:prstDash val="solid"/>
            <a:miter lim="800000"/>
          </a:ln>
          <a:effectLst/>
        </p:spPr>
      </p:cxnSp>
      <p:cxnSp>
        <p:nvCxnSpPr>
          <p:cNvPr id="109" name="Gerader Verbinder 108">
            <a:extLst>
              <a:ext uri="{FF2B5EF4-FFF2-40B4-BE49-F238E27FC236}">
                <a16:creationId xmlns:a16="http://schemas.microsoft.com/office/drawing/2014/main" id="{78656DE4-FA56-ADDA-C156-56BDD6F17942}"/>
              </a:ext>
            </a:extLst>
          </p:cNvPr>
          <p:cNvCxnSpPr>
            <a:cxnSpLocks/>
          </p:cNvCxnSpPr>
          <p:nvPr/>
        </p:nvCxnSpPr>
        <p:spPr>
          <a:xfrm>
            <a:off x="5094449" y="3643041"/>
            <a:ext cx="692529" cy="0"/>
          </a:xfrm>
          <a:prstGeom prst="line">
            <a:avLst/>
          </a:prstGeom>
          <a:noFill/>
          <a:ln w="19050" cap="flat" cmpd="sng" algn="ctr">
            <a:solidFill>
              <a:schemeClr val="accent1"/>
            </a:solidFill>
            <a:prstDash val="solid"/>
            <a:miter lim="800000"/>
          </a:ln>
          <a:effectLst/>
        </p:spPr>
      </p:cxnSp>
      <p:cxnSp>
        <p:nvCxnSpPr>
          <p:cNvPr id="110" name="Gerader Verbinder 109">
            <a:extLst>
              <a:ext uri="{FF2B5EF4-FFF2-40B4-BE49-F238E27FC236}">
                <a16:creationId xmlns:a16="http://schemas.microsoft.com/office/drawing/2014/main" id="{83EA4BF4-A954-5AFF-1B39-77335084133E}"/>
              </a:ext>
            </a:extLst>
          </p:cNvPr>
          <p:cNvCxnSpPr>
            <a:cxnSpLocks/>
          </p:cNvCxnSpPr>
          <p:nvPr/>
        </p:nvCxnSpPr>
        <p:spPr>
          <a:xfrm>
            <a:off x="5447184" y="3401963"/>
            <a:ext cx="8938" cy="250230"/>
          </a:xfrm>
          <a:prstGeom prst="line">
            <a:avLst/>
          </a:prstGeom>
          <a:noFill/>
          <a:ln w="19050" cap="flat" cmpd="sng" algn="ctr">
            <a:solidFill>
              <a:schemeClr val="accent1"/>
            </a:solidFill>
            <a:prstDash val="solid"/>
            <a:miter lim="800000"/>
          </a:ln>
          <a:effectLst/>
        </p:spPr>
      </p:cxnSp>
      <p:cxnSp>
        <p:nvCxnSpPr>
          <p:cNvPr id="111" name="Gerader Verbinder 110">
            <a:extLst>
              <a:ext uri="{FF2B5EF4-FFF2-40B4-BE49-F238E27FC236}">
                <a16:creationId xmlns:a16="http://schemas.microsoft.com/office/drawing/2014/main" id="{6C104B57-BE20-7114-473E-6FB05B7CA383}"/>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3AE1C6C0-EDD4-C041-5CBE-A6B01D72E36D}"/>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7F7D927F-8445-376D-C213-B243051C093E}"/>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D7BA996F-54C8-0F26-A021-0F6344C66312}"/>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EEDF7DCA-6E81-2755-B309-C131EEE09EE2}"/>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23" name="Gerader Verbinder 122">
            <a:extLst>
              <a:ext uri="{FF2B5EF4-FFF2-40B4-BE49-F238E27FC236}">
                <a16:creationId xmlns:a16="http://schemas.microsoft.com/office/drawing/2014/main" id="{FC8C130C-577E-38E2-005B-3A2A08755772}"/>
              </a:ext>
            </a:extLst>
          </p:cNvPr>
          <p:cNvCxnSpPr>
            <a:cxnSpLocks/>
          </p:cNvCxnSpPr>
          <p:nvPr/>
        </p:nvCxnSpPr>
        <p:spPr>
          <a:xfrm>
            <a:off x="7097049" y="2239340"/>
            <a:ext cx="0" cy="186170"/>
          </a:xfrm>
          <a:prstGeom prst="line">
            <a:avLst/>
          </a:prstGeom>
          <a:noFill/>
          <a:ln w="19050" cap="flat" cmpd="sng" algn="ctr">
            <a:solidFill>
              <a:srgbClr val="C00000"/>
            </a:solidFill>
            <a:prstDash val="solid"/>
            <a:miter lim="800000"/>
          </a:ln>
          <a:effectLst/>
        </p:spPr>
      </p:cxnSp>
      <p:cxnSp>
        <p:nvCxnSpPr>
          <p:cNvPr id="124" name="Gerader Verbinder 123">
            <a:extLst>
              <a:ext uri="{FF2B5EF4-FFF2-40B4-BE49-F238E27FC236}">
                <a16:creationId xmlns:a16="http://schemas.microsoft.com/office/drawing/2014/main" id="{E59D5FF6-7DB2-F428-0A49-2B865227A116}"/>
              </a:ext>
            </a:extLst>
          </p:cNvPr>
          <p:cNvCxnSpPr>
            <a:cxnSpLocks/>
          </p:cNvCxnSpPr>
          <p:nvPr/>
        </p:nvCxnSpPr>
        <p:spPr>
          <a:xfrm>
            <a:off x="7780151" y="2248767"/>
            <a:ext cx="0" cy="186170"/>
          </a:xfrm>
          <a:prstGeom prst="line">
            <a:avLst/>
          </a:prstGeom>
          <a:noFill/>
          <a:ln w="19050" cap="flat" cmpd="sng" algn="ctr">
            <a:solidFill>
              <a:srgbClr val="C00000"/>
            </a:solidFill>
            <a:prstDash val="solid"/>
            <a:miter lim="800000"/>
          </a:ln>
          <a:effectLst/>
        </p:spPr>
      </p:cxnSp>
      <p:cxnSp>
        <p:nvCxnSpPr>
          <p:cNvPr id="125" name="Gerader Verbinder 124">
            <a:extLst>
              <a:ext uri="{FF2B5EF4-FFF2-40B4-BE49-F238E27FC236}">
                <a16:creationId xmlns:a16="http://schemas.microsoft.com/office/drawing/2014/main" id="{F118BBEE-6A6D-82B8-E75F-0FBD2E42B131}"/>
              </a:ext>
            </a:extLst>
          </p:cNvPr>
          <p:cNvCxnSpPr>
            <a:cxnSpLocks/>
          </p:cNvCxnSpPr>
          <p:nvPr/>
        </p:nvCxnSpPr>
        <p:spPr>
          <a:xfrm>
            <a:off x="7097049" y="2247871"/>
            <a:ext cx="692529" cy="0"/>
          </a:xfrm>
          <a:prstGeom prst="line">
            <a:avLst/>
          </a:prstGeom>
          <a:noFill/>
          <a:ln w="19050" cap="flat" cmpd="sng" algn="ctr">
            <a:solidFill>
              <a:srgbClr val="C00000"/>
            </a:solidFill>
            <a:prstDash val="solid"/>
            <a:miter lim="800000"/>
          </a:ln>
          <a:effectLst/>
        </p:spPr>
      </p:cxnSp>
      <p:cxnSp>
        <p:nvCxnSpPr>
          <p:cNvPr id="126" name="Gerader Verbinder 125">
            <a:extLst>
              <a:ext uri="{FF2B5EF4-FFF2-40B4-BE49-F238E27FC236}">
                <a16:creationId xmlns:a16="http://schemas.microsoft.com/office/drawing/2014/main" id="{83D03D84-B281-D280-C8CB-82B442F20C9F}"/>
              </a:ext>
            </a:extLst>
          </p:cNvPr>
          <p:cNvCxnSpPr>
            <a:cxnSpLocks/>
          </p:cNvCxnSpPr>
          <p:nvPr/>
        </p:nvCxnSpPr>
        <p:spPr>
          <a:xfrm flipV="1">
            <a:off x="7440357" y="2083324"/>
            <a:ext cx="0" cy="164547"/>
          </a:xfrm>
          <a:prstGeom prst="line">
            <a:avLst/>
          </a:prstGeom>
          <a:noFill/>
          <a:ln w="19050" cap="flat" cmpd="sng" algn="ctr">
            <a:solidFill>
              <a:srgbClr val="C00000"/>
            </a:solidFill>
            <a:prstDash val="solid"/>
            <a:miter lim="800000"/>
          </a:ln>
          <a:effectLst/>
        </p:spPr>
      </p:cxnSp>
      <p:cxnSp>
        <p:nvCxnSpPr>
          <p:cNvPr id="141" name="Gerader Verbinder 140">
            <a:extLst>
              <a:ext uri="{FF2B5EF4-FFF2-40B4-BE49-F238E27FC236}">
                <a16:creationId xmlns:a16="http://schemas.microsoft.com/office/drawing/2014/main" id="{2D2EBBDE-CB7F-AA3F-020E-134B631B5A71}"/>
              </a:ext>
            </a:extLst>
          </p:cNvPr>
          <p:cNvCxnSpPr>
            <a:cxnSpLocks/>
          </p:cNvCxnSpPr>
          <p:nvPr/>
        </p:nvCxnSpPr>
        <p:spPr>
          <a:xfrm>
            <a:off x="6599954" y="976004"/>
            <a:ext cx="0" cy="186170"/>
          </a:xfrm>
          <a:prstGeom prst="line">
            <a:avLst/>
          </a:prstGeom>
          <a:noFill/>
          <a:ln w="19050" cap="flat" cmpd="sng" algn="ctr">
            <a:solidFill>
              <a:srgbClr val="C00000"/>
            </a:solidFill>
            <a:prstDash val="solid"/>
            <a:miter lim="800000"/>
          </a:ln>
          <a:effectLst/>
        </p:spPr>
      </p:cxnSp>
      <p:cxnSp>
        <p:nvCxnSpPr>
          <p:cNvPr id="142" name="Gerader Verbinder 141">
            <a:extLst>
              <a:ext uri="{FF2B5EF4-FFF2-40B4-BE49-F238E27FC236}">
                <a16:creationId xmlns:a16="http://schemas.microsoft.com/office/drawing/2014/main" id="{F049F623-962D-BC78-10DB-18F17F2BF27F}"/>
              </a:ext>
            </a:extLst>
          </p:cNvPr>
          <p:cNvCxnSpPr>
            <a:cxnSpLocks/>
          </p:cNvCxnSpPr>
          <p:nvPr/>
        </p:nvCxnSpPr>
        <p:spPr>
          <a:xfrm>
            <a:off x="7433887" y="976004"/>
            <a:ext cx="0" cy="186170"/>
          </a:xfrm>
          <a:prstGeom prst="line">
            <a:avLst/>
          </a:prstGeom>
          <a:noFill/>
          <a:ln w="19050" cap="flat" cmpd="sng" algn="ctr">
            <a:solidFill>
              <a:srgbClr val="C00000"/>
            </a:solidFill>
            <a:prstDash val="solid"/>
            <a:miter lim="800000"/>
          </a:ln>
          <a:effectLst/>
        </p:spPr>
      </p:cxnSp>
      <p:cxnSp>
        <p:nvCxnSpPr>
          <p:cNvPr id="143" name="Gerader Verbinder 142">
            <a:extLst>
              <a:ext uri="{FF2B5EF4-FFF2-40B4-BE49-F238E27FC236}">
                <a16:creationId xmlns:a16="http://schemas.microsoft.com/office/drawing/2014/main" id="{41908C1F-E30D-59F7-13D4-38F3403B5E78}"/>
              </a:ext>
            </a:extLst>
          </p:cNvPr>
          <p:cNvCxnSpPr>
            <a:cxnSpLocks/>
          </p:cNvCxnSpPr>
          <p:nvPr/>
        </p:nvCxnSpPr>
        <p:spPr>
          <a:xfrm>
            <a:off x="4868693" y="975108"/>
            <a:ext cx="2565194" cy="0"/>
          </a:xfrm>
          <a:prstGeom prst="line">
            <a:avLst/>
          </a:prstGeom>
          <a:noFill/>
          <a:ln w="19050" cap="flat" cmpd="sng" algn="ctr">
            <a:solidFill>
              <a:srgbClr val="C00000"/>
            </a:solidFill>
            <a:prstDash val="solid"/>
            <a:miter lim="800000"/>
          </a:ln>
          <a:effectLst/>
        </p:spPr>
      </p:cxnSp>
      <p:cxnSp>
        <p:nvCxnSpPr>
          <p:cNvPr id="144" name="Gerader Verbinder 143">
            <a:extLst>
              <a:ext uri="{FF2B5EF4-FFF2-40B4-BE49-F238E27FC236}">
                <a16:creationId xmlns:a16="http://schemas.microsoft.com/office/drawing/2014/main" id="{8154DDC8-55E7-2EAB-BEE5-2AE970864DC8}"/>
              </a:ext>
            </a:extLst>
          </p:cNvPr>
          <p:cNvCxnSpPr>
            <a:cxnSpLocks/>
          </p:cNvCxnSpPr>
          <p:nvPr/>
        </p:nvCxnSpPr>
        <p:spPr>
          <a:xfrm>
            <a:off x="5623511" y="634188"/>
            <a:ext cx="0" cy="340920"/>
          </a:xfrm>
          <a:prstGeom prst="line">
            <a:avLst/>
          </a:prstGeom>
          <a:noFill/>
          <a:ln w="19050" cap="flat" cmpd="sng" algn="ctr">
            <a:solidFill>
              <a:srgbClr val="C00000"/>
            </a:solidFill>
            <a:prstDash val="solid"/>
            <a:miter lim="800000"/>
          </a:ln>
          <a:effectLst/>
        </p:spPr>
      </p:cxnSp>
      <p:cxnSp>
        <p:nvCxnSpPr>
          <p:cNvPr id="145" name="Gerader Verbinder 144">
            <a:extLst>
              <a:ext uri="{FF2B5EF4-FFF2-40B4-BE49-F238E27FC236}">
                <a16:creationId xmlns:a16="http://schemas.microsoft.com/office/drawing/2014/main" id="{34DE1AD6-FF03-D9A5-2E1C-24C54F6FA2C3}"/>
              </a:ext>
            </a:extLst>
          </p:cNvPr>
          <p:cNvCxnSpPr>
            <a:cxnSpLocks/>
          </p:cNvCxnSpPr>
          <p:nvPr/>
        </p:nvCxnSpPr>
        <p:spPr>
          <a:xfrm>
            <a:off x="4868693" y="976004"/>
            <a:ext cx="0" cy="186170"/>
          </a:xfrm>
          <a:prstGeom prst="line">
            <a:avLst/>
          </a:prstGeom>
          <a:noFill/>
          <a:ln w="19050" cap="flat" cmpd="sng" algn="ctr">
            <a:solidFill>
              <a:srgbClr val="C00000"/>
            </a:solidFill>
            <a:prstDash val="solid"/>
            <a:miter lim="800000"/>
          </a:ln>
          <a:effectLst/>
        </p:spPr>
      </p:cxnSp>
      <p:cxnSp>
        <p:nvCxnSpPr>
          <p:cNvPr id="149" name="Gerader Verbinder 148">
            <a:extLst>
              <a:ext uri="{FF2B5EF4-FFF2-40B4-BE49-F238E27FC236}">
                <a16:creationId xmlns:a16="http://schemas.microsoft.com/office/drawing/2014/main" id="{A9357064-6BBB-EDF3-CB17-4AB5BE616D47}"/>
              </a:ext>
            </a:extLst>
          </p:cNvPr>
          <p:cNvCxnSpPr>
            <a:cxnSpLocks/>
          </p:cNvCxnSpPr>
          <p:nvPr/>
        </p:nvCxnSpPr>
        <p:spPr>
          <a:xfrm>
            <a:off x="5353349" y="634188"/>
            <a:ext cx="544993" cy="0"/>
          </a:xfrm>
          <a:prstGeom prst="line">
            <a:avLst/>
          </a:prstGeom>
          <a:noFill/>
          <a:ln w="19050" cap="flat" cmpd="sng" algn="ctr">
            <a:solidFill>
              <a:srgbClr val="C00000"/>
            </a:solidFill>
            <a:prstDash val="solid"/>
            <a:miter lim="800000"/>
          </a:ln>
          <a:effectLst/>
        </p:spPr>
      </p:cxnSp>
      <p:cxnSp>
        <p:nvCxnSpPr>
          <p:cNvPr id="153" name="Gerader Verbinder 152">
            <a:extLst>
              <a:ext uri="{FF2B5EF4-FFF2-40B4-BE49-F238E27FC236}">
                <a16:creationId xmlns:a16="http://schemas.microsoft.com/office/drawing/2014/main" id="{DB842D70-4FB9-4B17-F394-55F3C48477C0}"/>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CC4B4A5B-0193-2C6B-F3B5-DE858BDDBC45}"/>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1164F166-F4DC-C551-9BA4-04413F9DDCB7}"/>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8038710D-8358-0133-8416-EC5DA0A7062D}"/>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E9E2DCAB-D755-169B-6D88-B2C2C95B6315}"/>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68B67E90-9E10-1E3E-1456-0F0F32E0B7C1}"/>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B6BA20C5-BA74-7035-4178-A44F4C400B05}"/>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DF04533C-D076-D01C-B73E-6AA82DB3013B}"/>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A09FAF02-8ABF-A03A-CF87-B99D79A2E05E}"/>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46F05B11-111A-77E2-7D2B-BAC24C05559B}"/>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F3B95356-96F3-48C7-2334-BD29026F5897}"/>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7" name="Rechteck 176">
            <a:extLst>
              <a:ext uri="{FF2B5EF4-FFF2-40B4-BE49-F238E27FC236}">
                <a16:creationId xmlns:a16="http://schemas.microsoft.com/office/drawing/2014/main" id="{09CC10D7-78C5-EEFC-086E-00B40FE91EB1}"/>
              </a:ext>
            </a:extLst>
          </p:cNvPr>
          <p:cNvSpPr/>
          <p:nvPr/>
        </p:nvSpPr>
        <p:spPr>
          <a:xfrm>
            <a:off x="4259752" y="4334939"/>
            <a:ext cx="1638590"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Cousinen/Cousins</a:t>
            </a:r>
          </a:p>
        </p:txBody>
      </p:sp>
      <p:sp>
        <p:nvSpPr>
          <p:cNvPr id="178" name="Rechteck 177">
            <a:extLst>
              <a:ext uri="{FF2B5EF4-FFF2-40B4-BE49-F238E27FC236}">
                <a16:creationId xmlns:a16="http://schemas.microsoft.com/office/drawing/2014/main" id="{6436A82D-F9F6-6C70-1AE9-068DDD0065A5}"/>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180" name="Rechteck 179">
            <a:extLst>
              <a:ext uri="{FF2B5EF4-FFF2-40B4-BE49-F238E27FC236}">
                <a16:creationId xmlns:a16="http://schemas.microsoft.com/office/drawing/2014/main" id="{1D0CABF9-DE61-E071-CDF5-E79C85FA52B0}"/>
              </a:ext>
            </a:extLst>
          </p:cNvPr>
          <p:cNvSpPr/>
          <p:nvPr/>
        </p:nvSpPr>
        <p:spPr>
          <a:xfrm>
            <a:off x="5029438" y="-21772"/>
            <a:ext cx="1188146" cy="307777"/>
          </a:xfrm>
          <a:prstGeom prst="rect">
            <a:avLst/>
          </a:prstGeom>
          <a:noFill/>
        </p:spPr>
        <p:txBody>
          <a:bodyPr wrap="none" lIns="91440" tIns="45720" rIns="91440" bIns="45720">
            <a:spAutoFit/>
          </a:bodyPr>
          <a:lstStyle/>
          <a:p>
            <a:pPr algn="ctr"/>
            <a:r>
              <a:rPr lang="de-DE" sz="1400" dirty="0">
                <a:ln w="0"/>
                <a:solidFill>
                  <a:srgbClr val="C00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Urg</a:t>
            </a:r>
            <a:r>
              <a:rPr lang="de-DE" sz="1400" b="0" cap="none" spc="0" dirty="0">
                <a:ln w="0"/>
                <a:solidFill>
                  <a:srgbClr val="C00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roßeltern</a:t>
            </a:r>
          </a:p>
        </p:txBody>
      </p:sp>
      <p:sp>
        <p:nvSpPr>
          <p:cNvPr id="184" name="Textfeld 183">
            <a:extLst>
              <a:ext uri="{FF2B5EF4-FFF2-40B4-BE49-F238E27FC236}">
                <a16:creationId xmlns:a16="http://schemas.microsoft.com/office/drawing/2014/main" id="{C2900F75-014B-CF4C-D254-280EB1C6CCC8}"/>
              </a:ext>
            </a:extLst>
          </p:cNvPr>
          <p:cNvSpPr txBox="1"/>
          <p:nvPr/>
        </p:nvSpPr>
        <p:spPr>
          <a:xfrm>
            <a:off x="8521404" y="113118"/>
            <a:ext cx="3592644" cy="4770537"/>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1928 Gesetzliche Erben vierter Ordnung</a:t>
            </a:r>
          </a:p>
          <a:p>
            <a:pPr algn="l">
              <a:buNone/>
            </a:pPr>
            <a:r>
              <a:rPr lang="de-DE" sz="1600" b="0" i="0" dirty="0">
                <a:solidFill>
                  <a:srgbClr val="000000"/>
                </a:solidFill>
                <a:effectLst/>
                <a:latin typeface="Arial" panose="020B0604020202020204" pitchFamily="34" charset="0"/>
              </a:rPr>
              <a:t>(1) Gesetzliche Erben der vierten Ordnung sind die Urgroßeltern des Erblassers und deren Abkömmlinge.</a:t>
            </a:r>
          </a:p>
          <a:p>
            <a:pPr algn="l">
              <a:buNone/>
            </a:pPr>
            <a:r>
              <a:rPr lang="de-DE" sz="1600" b="0" i="0" dirty="0">
                <a:solidFill>
                  <a:srgbClr val="000000"/>
                </a:solidFill>
                <a:effectLst/>
                <a:latin typeface="Arial" panose="020B0604020202020204" pitchFamily="34" charset="0"/>
              </a:rPr>
              <a:t>(2) </a:t>
            </a:r>
            <a:r>
              <a:rPr lang="de-DE" sz="1600" b="1" i="0" dirty="0">
                <a:solidFill>
                  <a:srgbClr val="000000"/>
                </a:solidFill>
                <a:effectLst/>
                <a:latin typeface="Arial" panose="020B0604020202020204" pitchFamily="34" charset="0"/>
              </a:rPr>
              <a:t>Leben zur Zeit des Erbfalls Urgroßeltern, so erben sie allein</a:t>
            </a:r>
            <a:r>
              <a:rPr lang="de-DE" sz="1600" b="0" i="0" dirty="0">
                <a:solidFill>
                  <a:srgbClr val="000000"/>
                </a:solidFill>
                <a:effectLst/>
                <a:latin typeface="Arial" panose="020B0604020202020204" pitchFamily="34" charset="0"/>
              </a:rPr>
              <a:t>; mehrere erben zu gleichen Teilen, ohne Unterschied, ob sie derselben Linie oder verschiedenen Linien angehören.</a:t>
            </a:r>
          </a:p>
          <a:p>
            <a:pPr algn="l">
              <a:buNone/>
            </a:pPr>
            <a:r>
              <a:rPr lang="de-DE" sz="1600" b="1" i="0" dirty="0">
                <a:solidFill>
                  <a:srgbClr val="000000"/>
                </a:solidFill>
                <a:effectLst/>
                <a:latin typeface="Arial" panose="020B0604020202020204" pitchFamily="34" charset="0"/>
              </a:rPr>
              <a:t>(3) Leben zur Zeit des Erbfalls Urgroßeltern nicht mehr, so erbt von ihren Abkömmlingen derjenige, welcher mit dem Erblasser dem Grade nach am nächsten verwandt ist; mehrere gleich nahe Verwandte erben zu gleichen Teilen.</a:t>
            </a:r>
          </a:p>
        </p:txBody>
      </p:sp>
      <p:sp>
        <p:nvSpPr>
          <p:cNvPr id="2" name="Rechteck 1">
            <a:extLst>
              <a:ext uri="{FF2B5EF4-FFF2-40B4-BE49-F238E27FC236}">
                <a16:creationId xmlns:a16="http://schemas.microsoft.com/office/drawing/2014/main" id="{3B8CE3F8-B8D3-C350-E69A-4C9343C456FD}"/>
              </a:ext>
            </a:extLst>
          </p:cNvPr>
          <p:cNvSpPr/>
          <p:nvPr/>
        </p:nvSpPr>
        <p:spPr>
          <a:xfrm>
            <a:off x="-44284" y="-49368"/>
            <a:ext cx="4382866"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4. Ordnung - Gradualsystem </a:t>
            </a:r>
          </a:p>
        </p:txBody>
      </p:sp>
      <p:sp>
        <p:nvSpPr>
          <p:cNvPr id="3" name="Rechteck 2">
            <a:extLst>
              <a:ext uri="{FF2B5EF4-FFF2-40B4-BE49-F238E27FC236}">
                <a16:creationId xmlns:a16="http://schemas.microsoft.com/office/drawing/2014/main" id="{802AC649-4675-9253-4C12-B41998DA638B}"/>
              </a:ext>
            </a:extLst>
          </p:cNvPr>
          <p:cNvSpPr/>
          <p:nvPr/>
        </p:nvSpPr>
        <p:spPr>
          <a:xfrm>
            <a:off x="3184352" y="362820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8" name="Rechteck 7">
            <a:extLst>
              <a:ext uri="{FF2B5EF4-FFF2-40B4-BE49-F238E27FC236}">
                <a16:creationId xmlns:a16="http://schemas.microsoft.com/office/drawing/2014/main" id="{EAA5F7DA-BC17-34F0-B28C-0BA9AFDE9FAA}"/>
              </a:ext>
            </a:extLst>
          </p:cNvPr>
          <p:cNvSpPr/>
          <p:nvPr/>
        </p:nvSpPr>
        <p:spPr>
          <a:xfrm>
            <a:off x="1571979" y="487462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9" name="Rechteck 8">
            <a:extLst>
              <a:ext uri="{FF2B5EF4-FFF2-40B4-BE49-F238E27FC236}">
                <a16:creationId xmlns:a16="http://schemas.microsoft.com/office/drawing/2014/main" id="{05B89480-1B6C-3796-2CA6-30D48C6AD3E5}"/>
              </a:ext>
            </a:extLst>
          </p:cNvPr>
          <p:cNvSpPr/>
          <p:nvPr/>
        </p:nvSpPr>
        <p:spPr>
          <a:xfrm>
            <a:off x="2846758" y="486548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0" name="Rechteck 9">
            <a:extLst>
              <a:ext uri="{FF2B5EF4-FFF2-40B4-BE49-F238E27FC236}">
                <a16:creationId xmlns:a16="http://schemas.microsoft.com/office/drawing/2014/main" id="{5C67AA25-699B-3FC7-136A-B1D8B37F4B3E}"/>
              </a:ext>
            </a:extLst>
          </p:cNvPr>
          <p:cNvSpPr/>
          <p:nvPr/>
        </p:nvSpPr>
        <p:spPr>
          <a:xfrm>
            <a:off x="3521944" y="4882701"/>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9501BB49-DE5F-E6CD-8028-5374FA1F87D6}"/>
              </a:ext>
            </a:extLst>
          </p:cNvPr>
          <p:cNvSpPr/>
          <p:nvPr/>
        </p:nvSpPr>
        <p:spPr>
          <a:xfrm>
            <a:off x="2717331" y="253695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8251C9AF-3637-9730-3D72-F83871A2BD74}"/>
              </a:ext>
            </a:extLst>
          </p:cNvPr>
          <p:cNvSpPr/>
          <p:nvPr/>
        </p:nvSpPr>
        <p:spPr>
          <a:xfrm>
            <a:off x="1638464" y="254349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E72EC0E1-C801-420E-9B85-BFAEDF300A59}"/>
              </a:ext>
            </a:extLst>
          </p:cNvPr>
          <p:cNvSpPr/>
          <p:nvPr/>
        </p:nvSpPr>
        <p:spPr>
          <a:xfrm>
            <a:off x="3386029" y="114886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8F7579AF-9976-CA1F-3397-FC776B6BDB6B}"/>
              </a:ext>
            </a:extLst>
          </p:cNvPr>
          <p:cNvSpPr/>
          <p:nvPr/>
        </p:nvSpPr>
        <p:spPr>
          <a:xfrm>
            <a:off x="4514487" y="1155803"/>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183EB07B-FAD7-19A1-AD91-E15AE33328A2}"/>
              </a:ext>
            </a:extLst>
          </p:cNvPr>
          <p:cNvSpPr/>
          <p:nvPr/>
        </p:nvSpPr>
        <p:spPr>
          <a:xfrm>
            <a:off x="4248889" y="253007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6A955CC7-4439-E748-FF21-4B6D47517E94}"/>
              </a:ext>
            </a:extLst>
          </p:cNvPr>
          <p:cNvSpPr/>
          <p:nvPr/>
        </p:nvSpPr>
        <p:spPr>
          <a:xfrm>
            <a:off x="5089853" y="2543634"/>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219D3863-53E3-857B-A4EE-A6738AF861F0}"/>
              </a:ext>
            </a:extLst>
          </p:cNvPr>
          <p:cNvSpPr/>
          <p:nvPr/>
        </p:nvSpPr>
        <p:spPr>
          <a:xfrm>
            <a:off x="5424987" y="356930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2B39E12B-8BA6-9B42-3D82-C229BD748816}"/>
              </a:ext>
            </a:extLst>
          </p:cNvPr>
          <p:cNvSpPr/>
          <p:nvPr/>
        </p:nvSpPr>
        <p:spPr>
          <a:xfrm>
            <a:off x="4741144" y="3557241"/>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29A7B76C-45E9-D0AE-F01C-EBCF97C47393}"/>
              </a:ext>
            </a:extLst>
          </p:cNvPr>
          <p:cNvSpPr/>
          <p:nvPr/>
        </p:nvSpPr>
        <p:spPr>
          <a:xfrm>
            <a:off x="5952521" y="52227"/>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0" name="Rechteck 29">
            <a:extLst>
              <a:ext uri="{FF2B5EF4-FFF2-40B4-BE49-F238E27FC236}">
                <a16:creationId xmlns:a16="http://schemas.microsoft.com/office/drawing/2014/main" id="{F9A07322-24DB-2267-98A9-D3647600BEE1}"/>
              </a:ext>
            </a:extLst>
          </p:cNvPr>
          <p:cNvSpPr/>
          <p:nvPr/>
        </p:nvSpPr>
        <p:spPr>
          <a:xfrm>
            <a:off x="4621683" y="6638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3" name="Rechteck 32">
            <a:extLst>
              <a:ext uri="{FF2B5EF4-FFF2-40B4-BE49-F238E27FC236}">
                <a16:creationId xmlns:a16="http://schemas.microsoft.com/office/drawing/2014/main" id="{F09D9B3C-8D05-80E5-EAF7-BBA825FBBD65}"/>
              </a:ext>
            </a:extLst>
          </p:cNvPr>
          <p:cNvSpPr/>
          <p:nvPr/>
        </p:nvSpPr>
        <p:spPr>
          <a:xfrm>
            <a:off x="1308255" y="5927226"/>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4" name="Rechteck 33">
            <a:extLst>
              <a:ext uri="{FF2B5EF4-FFF2-40B4-BE49-F238E27FC236}">
                <a16:creationId xmlns:a16="http://schemas.microsoft.com/office/drawing/2014/main" id="{94059DEC-CB0F-29BE-3D5E-75A467C7FF23}"/>
              </a:ext>
            </a:extLst>
          </p:cNvPr>
          <p:cNvSpPr/>
          <p:nvPr/>
        </p:nvSpPr>
        <p:spPr>
          <a:xfrm>
            <a:off x="1771424" y="592404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35" name="Rechteck 34">
            <a:extLst>
              <a:ext uri="{FF2B5EF4-FFF2-40B4-BE49-F238E27FC236}">
                <a16:creationId xmlns:a16="http://schemas.microsoft.com/office/drawing/2014/main" id="{85F30769-4894-304E-F785-11000BC4D092}"/>
              </a:ext>
            </a:extLst>
          </p:cNvPr>
          <p:cNvSpPr/>
          <p:nvPr/>
        </p:nvSpPr>
        <p:spPr>
          <a:xfrm>
            <a:off x="1053575" y="484334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41" name="Rechteck 40">
            <a:extLst>
              <a:ext uri="{FF2B5EF4-FFF2-40B4-BE49-F238E27FC236}">
                <a16:creationId xmlns:a16="http://schemas.microsoft.com/office/drawing/2014/main" id="{B230B100-16C9-6B1D-0E29-DD86DA0610C6}"/>
              </a:ext>
            </a:extLst>
          </p:cNvPr>
          <p:cNvSpPr/>
          <p:nvPr/>
        </p:nvSpPr>
        <p:spPr>
          <a:xfrm>
            <a:off x="901175" y="364374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42" name="Rechteck 41">
            <a:extLst>
              <a:ext uri="{FF2B5EF4-FFF2-40B4-BE49-F238E27FC236}">
                <a16:creationId xmlns:a16="http://schemas.microsoft.com/office/drawing/2014/main" id="{5C9390AD-7B2E-AC2B-D5A3-F10C7C847F4D}"/>
              </a:ext>
            </a:extLst>
          </p:cNvPr>
          <p:cNvSpPr/>
          <p:nvPr/>
        </p:nvSpPr>
        <p:spPr>
          <a:xfrm>
            <a:off x="7102764" y="1137476"/>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43" name="Rechteck 42">
            <a:extLst>
              <a:ext uri="{FF2B5EF4-FFF2-40B4-BE49-F238E27FC236}">
                <a16:creationId xmlns:a16="http://schemas.microsoft.com/office/drawing/2014/main" id="{8B076995-F419-38EF-98BA-8E64668921DB}"/>
              </a:ext>
            </a:extLst>
          </p:cNvPr>
          <p:cNvSpPr/>
          <p:nvPr/>
        </p:nvSpPr>
        <p:spPr>
          <a:xfrm>
            <a:off x="2484453" y="3643742"/>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44" name="Rechteck 43">
            <a:extLst>
              <a:ext uri="{FF2B5EF4-FFF2-40B4-BE49-F238E27FC236}">
                <a16:creationId xmlns:a16="http://schemas.microsoft.com/office/drawing/2014/main" id="{67A43486-EE36-2751-FE4F-E2ECDCE40169}"/>
              </a:ext>
            </a:extLst>
          </p:cNvPr>
          <p:cNvSpPr/>
          <p:nvPr/>
        </p:nvSpPr>
        <p:spPr>
          <a:xfrm>
            <a:off x="6700568" y="2543490"/>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45" name="Rechteck 44">
            <a:extLst>
              <a:ext uri="{FF2B5EF4-FFF2-40B4-BE49-F238E27FC236}">
                <a16:creationId xmlns:a16="http://schemas.microsoft.com/office/drawing/2014/main" id="{6EF57D75-A118-480D-9D58-24D50D5CB140}"/>
              </a:ext>
            </a:extLst>
          </p:cNvPr>
          <p:cNvSpPr/>
          <p:nvPr/>
        </p:nvSpPr>
        <p:spPr>
          <a:xfrm>
            <a:off x="7495391" y="2543490"/>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46" name="Rechteck 45">
            <a:extLst>
              <a:ext uri="{FF2B5EF4-FFF2-40B4-BE49-F238E27FC236}">
                <a16:creationId xmlns:a16="http://schemas.microsoft.com/office/drawing/2014/main" id="{1EA9E5A6-61B4-430C-78D9-16044E0690CE}"/>
              </a:ext>
            </a:extLst>
          </p:cNvPr>
          <p:cNvSpPr/>
          <p:nvPr/>
        </p:nvSpPr>
        <p:spPr>
          <a:xfrm>
            <a:off x="5927870" y="1861951"/>
            <a:ext cx="1191352" cy="584775"/>
          </a:xfrm>
          <a:prstGeom prst="rect">
            <a:avLst/>
          </a:prstGeom>
          <a:noFill/>
        </p:spPr>
        <p:txBody>
          <a:bodyPr wrap="none" lIns="91440" tIns="45720" rIns="91440" bIns="45720">
            <a:spAutoFit/>
          </a:bodyPr>
          <a:lstStyle/>
          <a:p>
            <a:pPr algn="ctr"/>
            <a:r>
              <a:rPr lang="de-DE" sz="3200" b="0" cap="none" spc="0" dirty="0">
                <a:ln w="0"/>
                <a:solidFill>
                  <a:schemeClr val="tx1"/>
                </a:solidFill>
                <a:effectLst>
                  <a:outerShdw blurRad="38100" dist="19050" dir="2700000" algn="tl" rotWithShape="0">
                    <a:schemeClr val="dk1">
                      <a:alpha val="40000"/>
                    </a:schemeClr>
                  </a:outerShdw>
                </a:effectLst>
              </a:rPr>
              <a:t>100 %</a:t>
            </a:r>
          </a:p>
        </p:txBody>
      </p:sp>
    </p:spTree>
    <p:extLst>
      <p:ext uri="{BB962C8B-B14F-4D97-AF65-F5344CB8AC3E}">
        <p14:creationId xmlns:p14="http://schemas.microsoft.com/office/powerpoint/2010/main" val="97498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0679E-B235-F079-C9DF-B4D959F75E96}"/>
            </a:ext>
          </a:extLst>
        </p:cNvPr>
        <p:cNvGrpSpPr/>
        <p:nvPr/>
      </p:nvGrpSpPr>
      <p:grpSpPr>
        <a:xfrm>
          <a:off x="0" y="0"/>
          <a:ext cx="0" cy="0"/>
          <a:chOff x="0" y="0"/>
          <a:chExt cx="0" cy="0"/>
        </a:xfrm>
      </p:grpSpPr>
      <p:sp>
        <p:nvSpPr>
          <p:cNvPr id="32" name="Textfeld 31">
            <a:extLst>
              <a:ext uri="{FF2B5EF4-FFF2-40B4-BE49-F238E27FC236}">
                <a16:creationId xmlns:a16="http://schemas.microsoft.com/office/drawing/2014/main" id="{367F8825-C0D7-5F07-3A63-A8550FC210A8}"/>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DDD919B6-9DE4-23A3-C032-E8B487A2DB81}"/>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C48C98EF-1F3B-A46F-38D7-803F45686174}"/>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ABAFCF1C-E0BB-AFD3-D471-6AC7B99AC83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F9042218-E5F2-FDA5-1977-C81C8A9D482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0D35ED63-C10C-F062-0F0C-5512E9B401AA}"/>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47EBFC9E-3A6D-D51A-F6FC-752E1AFD813D}"/>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C51698BF-D08B-AE2E-6543-7511E1C2B5F1}"/>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425C3307-D423-C691-9AB8-1B00CF2DA4FE}"/>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F1478BF7-EAE5-0AB8-4714-018112BCDDDA}"/>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9540C448-1736-4983-EDA5-EDC97EB62E6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D70A0FE5-A2E4-B1DF-A941-88A573A9BED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E5AE01D6-0202-DCA2-319E-D3D0ACF77332}"/>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EBC71E12-F2A9-CAB4-93C0-2AF16EAC94F0}"/>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DA2D0D6E-1BDD-F334-EDA7-A1C9E1AE0721}"/>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10156691-8EDC-FDBC-E3CA-57A6A838775C}"/>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54" name="Gruppieren 53">
            <a:extLst>
              <a:ext uri="{FF2B5EF4-FFF2-40B4-BE49-F238E27FC236}">
                <a16:creationId xmlns:a16="http://schemas.microsoft.com/office/drawing/2014/main" id="{0B7ECC76-4586-2979-4B69-E7EC99C1A5E0}"/>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ACA14B76-F9C0-82A6-CCC3-3EDC97045E9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D8DD2AD2-656A-CAE8-8F06-57936907B0C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BAA11AA5-6DB9-5BF0-7031-DDA4339249CA}"/>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159" name="Rechteck 158">
            <a:extLst>
              <a:ext uri="{FF2B5EF4-FFF2-40B4-BE49-F238E27FC236}">
                <a16:creationId xmlns:a16="http://schemas.microsoft.com/office/drawing/2014/main" id="{589B8188-0CF3-B783-1799-9DD987EFEDA1}"/>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1" name="Rechteck 160">
            <a:extLst>
              <a:ext uri="{FF2B5EF4-FFF2-40B4-BE49-F238E27FC236}">
                <a16:creationId xmlns:a16="http://schemas.microsoft.com/office/drawing/2014/main" id="{03531BDD-2BE6-6857-9F24-9C41D52CF79D}"/>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cxnSp>
        <p:nvCxnSpPr>
          <p:cNvPr id="168" name="Gerader Verbinder 167">
            <a:extLst>
              <a:ext uri="{FF2B5EF4-FFF2-40B4-BE49-F238E27FC236}">
                <a16:creationId xmlns:a16="http://schemas.microsoft.com/office/drawing/2014/main" id="{C06716BF-5CBB-813C-E37F-62BE936FDCF4}"/>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84" name="Textfeld 183">
            <a:extLst>
              <a:ext uri="{FF2B5EF4-FFF2-40B4-BE49-F238E27FC236}">
                <a16:creationId xmlns:a16="http://schemas.microsoft.com/office/drawing/2014/main" id="{95C427AB-20DA-EE42-0DDE-F1F7325AD580}"/>
              </a:ext>
            </a:extLst>
          </p:cNvPr>
          <p:cNvSpPr txBox="1"/>
          <p:nvPr/>
        </p:nvSpPr>
        <p:spPr>
          <a:xfrm>
            <a:off x="6287897" y="1434921"/>
            <a:ext cx="5826152" cy="1569660"/>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p>
          <a:p>
            <a:pPr algn="ctr">
              <a:buNone/>
            </a:pPr>
            <a:r>
              <a:rPr lang="de-DE" sz="1600" b="1" i="0" dirty="0">
                <a:solidFill>
                  <a:srgbClr val="000000"/>
                </a:solidFill>
                <a:effectLst/>
                <a:latin typeface="Arial" panose="020B0604020202020204" pitchFamily="34" charset="0"/>
              </a:rPr>
              <a:t>§ 1931 Gesetzliches Erbrecht des Ehegatten</a:t>
            </a:r>
          </a:p>
          <a:p>
            <a:pPr marL="342900" indent="-342900">
              <a:buAutoNum type="arabicParenBoth"/>
            </a:pPr>
            <a:r>
              <a:rPr lang="de-DE" sz="1600" i="0" dirty="0">
                <a:solidFill>
                  <a:srgbClr val="000000"/>
                </a:solidFill>
                <a:effectLst/>
                <a:latin typeface="Arial" panose="020B0604020202020204" pitchFamily="34" charset="0"/>
              </a:rPr>
              <a:t>Der überlebende Ehegatte des Erblassers ist </a:t>
            </a:r>
            <a:r>
              <a:rPr lang="de-DE" sz="1600" b="1" i="0" dirty="0">
                <a:solidFill>
                  <a:srgbClr val="000000"/>
                </a:solidFill>
                <a:effectLst/>
                <a:latin typeface="Arial" panose="020B0604020202020204" pitchFamily="34" charset="0"/>
              </a:rPr>
              <a:t>neben Verwandten der ersten Ordnung</a:t>
            </a:r>
            <a:r>
              <a:rPr lang="de-DE" sz="1600" i="0" dirty="0">
                <a:solidFill>
                  <a:srgbClr val="000000"/>
                </a:solidFill>
                <a:effectLst/>
                <a:latin typeface="Arial" panose="020B0604020202020204" pitchFamily="34" charset="0"/>
              </a:rPr>
              <a:t> </a:t>
            </a:r>
            <a:r>
              <a:rPr lang="de-DE" sz="1600" b="1" i="0" dirty="0">
                <a:solidFill>
                  <a:srgbClr val="000000"/>
                </a:solidFill>
                <a:effectLst/>
                <a:latin typeface="Arial" panose="020B0604020202020204" pitchFamily="34" charset="0"/>
              </a:rPr>
              <a:t>zu einem Viertel</a:t>
            </a:r>
            <a:r>
              <a:rPr lang="de-DE" sz="1600" i="0" dirty="0">
                <a:solidFill>
                  <a:srgbClr val="000000"/>
                </a:solidFill>
                <a:effectLst/>
                <a:latin typeface="Arial" panose="020B0604020202020204" pitchFamily="34" charset="0"/>
              </a:rPr>
              <a:t>, … als gesetzlicher Erbe berufen. </a:t>
            </a:r>
            <a:endParaRPr lang="de-DE" sz="1600" dirty="0">
              <a:solidFill>
                <a:srgbClr val="000000"/>
              </a:solidFill>
              <a:latin typeface="Arial" panose="020B0604020202020204" pitchFamily="34" charset="0"/>
            </a:endParaRPr>
          </a:p>
          <a:p>
            <a:r>
              <a:rPr lang="de-DE" sz="1600" i="0" dirty="0">
                <a:solidFill>
                  <a:srgbClr val="000000"/>
                </a:solidFill>
                <a:effectLst/>
                <a:latin typeface="Arial" panose="020B0604020202020204" pitchFamily="34" charset="0"/>
              </a:rPr>
              <a:t>(3) Die Vorschrift des § 1371 bleibt unberührt.</a:t>
            </a:r>
          </a:p>
        </p:txBody>
      </p:sp>
      <p:sp>
        <p:nvSpPr>
          <p:cNvPr id="2" name="Rechteck 1">
            <a:extLst>
              <a:ext uri="{FF2B5EF4-FFF2-40B4-BE49-F238E27FC236}">
                <a16:creationId xmlns:a16="http://schemas.microsoft.com/office/drawing/2014/main" id="{0C99BFE8-454B-CF37-1EBA-7F6D66E24DDC}"/>
              </a:ext>
            </a:extLst>
          </p:cNvPr>
          <p:cNvSpPr/>
          <p:nvPr/>
        </p:nvSpPr>
        <p:spPr>
          <a:xfrm>
            <a:off x="-15964" y="-123062"/>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Zugewinngemeinschaft</a:t>
            </a:r>
            <a:endParaRPr lang="de-DE" sz="3600" b="0" cap="none" spc="0" dirty="0">
              <a:ln w="0"/>
              <a:solidFill>
                <a:schemeClr val="tx1"/>
              </a:solidFill>
              <a:effectLst>
                <a:outerShdw blurRad="38100" dist="19050" dir="2700000" algn="tl" rotWithShape="0">
                  <a:schemeClr val="dk1">
                    <a:alpha val="40000"/>
                  </a:schemeClr>
                </a:outerShdw>
              </a:effectLst>
            </a:endParaRPr>
          </a:p>
        </p:txBody>
      </p:sp>
      <p:sp>
        <p:nvSpPr>
          <p:cNvPr id="3" name="Textfeld 2">
            <a:extLst>
              <a:ext uri="{FF2B5EF4-FFF2-40B4-BE49-F238E27FC236}">
                <a16:creationId xmlns:a16="http://schemas.microsoft.com/office/drawing/2014/main" id="{11D06DA2-5DAB-D8D8-0EB5-4D53D1931C68}"/>
              </a:ext>
            </a:extLst>
          </p:cNvPr>
          <p:cNvSpPr txBox="1"/>
          <p:nvPr/>
        </p:nvSpPr>
        <p:spPr>
          <a:xfrm>
            <a:off x="6373156" y="3202901"/>
            <a:ext cx="5669492" cy="2062103"/>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p>
          <a:p>
            <a:pPr algn="ctr">
              <a:buNone/>
            </a:pPr>
            <a:r>
              <a:rPr lang="de-DE" sz="1600" b="1" i="0" dirty="0">
                <a:solidFill>
                  <a:srgbClr val="000000"/>
                </a:solidFill>
                <a:effectLst/>
                <a:latin typeface="Arial" panose="020B0604020202020204" pitchFamily="34" charset="0"/>
              </a:rPr>
              <a:t>§ 1371 Zugewinnausgleich im Todesfall</a:t>
            </a:r>
          </a:p>
          <a:p>
            <a:pPr>
              <a:buNone/>
            </a:pPr>
            <a:r>
              <a:rPr lang="de-DE" sz="1600" i="0" dirty="0">
                <a:solidFill>
                  <a:srgbClr val="000000"/>
                </a:solidFill>
                <a:effectLst/>
                <a:latin typeface="Arial" panose="020B0604020202020204" pitchFamily="34" charset="0"/>
              </a:rPr>
              <a:t>(1) Wird der Güterstand durch den Tod eines Ehegatten beendet, so wird der Ausgleich des Zugewinns dadurch verwirklicht, dass sich der </a:t>
            </a:r>
            <a:r>
              <a:rPr lang="de-DE" sz="1600" b="1" i="0" dirty="0">
                <a:solidFill>
                  <a:srgbClr val="000000"/>
                </a:solidFill>
                <a:effectLst/>
                <a:latin typeface="Arial" panose="020B0604020202020204" pitchFamily="34" charset="0"/>
              </a:rPr>
              <a:t>gesetzliche Erbteil des überlebenden Ehegatten um ein Viertel der Erbschaft erhöht</a:t>
            </a:r>
            <a:r>
              <a:rPr lang="de-DE" sz="1600" i="0" dirty="0">
                <a:solidFill>
                  <a:srgbClr val="000000"/>
                </a:solidFill>
                <a:effectLst/>
                <a:latin typeface="Arial" panose="020B0604020202020204" pitchFamily="34" charset="0"/>
              </a:rPr>
              <a:t>; hierbei ist unerheblich, ob die Ehegatten im einzelnen Falle einen Zugewinn erzielt haben.</a:t>
            </a:r>
          </a:p>
        </p:txBody>
      </p:sp>
      <p:sp>
        <p:nvSpPr>
          <p:cNvPr id="8" name="Rechteck 7">
            <a:extLst>
              <a:ext uri="{FF2B5EF4-FFF2-40B4-BE49-F238E27FC236}">
                <a16:creationId xmlns:a16="http://schemas.microsoft.com/office/drawing/2014/main" id="{06449DF0-B471-5794-44BE-7FDD5AED8160}"/>
              </a:ext>
            </a:extLst>
          </p:cNvPr>
          <p:cNvSpPr/>
          <p:nvPr/>
        </p:nvSpPr>
        <p:spPr>
          <a:xfrm>
            <a:off x="0" y="3873689"/>
            <a:ext cx="1138452"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¼ + ¼ </a:t>
            </a:r>
          </a:p>
        </p:txBody>
      </p:sp>
      <p:sp>
        <p:nvSpPr>
          <p:cNvPr id="13" name="Rechteck 12">
            <a:extLst>
              <a:ext uri="{FF2B5EF4-FFF2-40B4-BE49-F238E27FC236}">
                <a16:creationId xmlns:a16="http://schemas.microsoft.com/office/drawing/2014/main" id="{0891844D-62C4-BFBC-3674-175995B41F36}"/>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A5DA637B-E94A-37C7-E92F-9C785F09EDFB}"/>
              </a:ext>
            </a:extLst>
          </p:cNvPr>
          <p:cNvSpPr/>
          <p:nvPr/>
        </p:nvSpPr>
        <p:spPr>
          <a:xfrm>
            <a:off x="723231" y="5085327"/>
            <a:ext cx="529312"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¼ </a:t>
            </a:r>
          </a:p>
        </p:txBody>
      </p:sp>
      <p:sp>
        <p:nvSpPr>
          <p:cNvPr id="16" name="Rechteck 15">
            <a:extLst>
              <a:ext uri="{FF2B5EF4-FFF2-40B4-BE49-F238E27FC236}">
                <a16:creationId xmlns:a16="http://schemas.microsoft.com/office/drawing/2014/main" id="{0FEC6F68-2E01-D673-3F84-38DE7953F10E}"/>
              </a:ext>
            </a:extLst>
          </p:cNvPr>
          <p:cNvSpPr/>
          <p:nvPr/>
        </p:nvSpPr>
        <p:spPr>
          <a:xfrm>
            <a:off x="2222679" y="6105525"/>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20" name="Rechteck 19">
            <a:extLst>
              <a:ext uri="{FF2B5EF4-FFF2-40B4-BE49-F238E27FC236}">
                <a16:creationId xmlns:a16="http://schemas.microsoft.com/office/drawing/2014/main" id="{60565E1E-E90A-082A-E8A8-9D9E914241B2}"/>
              </a:ext>
            </a:extLst>
          </p:cNvPr>
          <p:cNvSpPr/>
          <p:nvPr/>
        </p:nvSpPr>
        <p:spPr>
          <a:xfrm>
            <a:off x="876914" y="6105524"/>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a:t>
            </a:r>
            <a:r>
              <a:rPr lang="de-DE" sz="2400" b="0" cap="none" spc="0" dirty="0">
                <a:ln w="0"/>
                <a:solidFill>
                  <a:schemeClr val="tx1"/>
                </a:solidFill>
                <a:effectLst>
                  <a:outerShdw blurRad="38100" dist="19050" dir="2700000" algn="tl" rotWithShape="0">
                    <a:schemeClr val="dk1">
                      <a:alpha val="40000"/>
                    </a:schemeClr>
                  </a:outerShdw>
                </a:effectLst>
              </a:rPr>
              <a:t> </a:t>
            </a:r>
          </a:p>
        </p:txBody>
      </p:sp>
    </p:spTree>
    <p:extLst>
      <p:ext uri="{BB962C8B-B14F-4D97-AF65-F5344CB8AC3E}">
        <p14:creationId xmlns:p14="http://schemas.microsoft.com/office/powerpoint/2010/main" val="181683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61049-8B92-F6EF-6689-FC55662BE67B}"/>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28CE0BB7-AEB6-8AEA-E47B-7F16FFC0277A}"/>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E50C54B1-B74B-AD50-E51C-D6B74440DD0B}"/>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01425EB9-F8C0-6552-1967-4C74B55AEBB0}"/>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927FF62D-3609-7312-A575-1ECB9C056D2C}"/>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399F3D24-513B-58DB-D85C-53DF8E57FC4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91B801E9-AC2F-CE4A-D8FE-944B1CF182C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459EF91A-B167-2122-6D28-45FA482DB653}"/>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A91DB34E-4AF6-3DF9-922B-682BBFB4E6A0}"/>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7EB40361-3B46-266C-13AD-B6BE2CA31024}"/>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F2CD999D-4D9B-B6C4-D007-99BF2016A576}"/>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D6BDD6DB-C3BC-DEA9-85A8-19FF1AF4EEEE}"/>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grpSp>
        <p:nvGrpSpPr>
          <p:cNvPr id="36" name="Gruppieren 35">
            <a:extLst>
              <a:ext uri="{FF2B5EF4-FFF2-40B4-BE49-F238E27FC236}">
                <a16:creationId xmlns:a16="http://schemas.microsoft.com/office/drawing/2014/main" id="{183E953B-0782-4A7E-65F0-2B9A47BC8155}"/>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FBD188AC-79E9-14DA-C90B-E1AD562CA8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B4C34B8F-2750-68EB-511C-742B27A3372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99504942-64A4-22C9-912A-0D4941F71972}"/>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323F56FB-AF31-7A90-C711-726B13CC8028}"/>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135CCB5D-1839-8DC7-59A0-1893280A1BC2}"/>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CCD85622-C402-B8C2-BE9A-2453DEFE670A}"/>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2E17C8AF-DC0A-CF53-BF51-E73313FF776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90DD8DDE-0675-B06D-319A-9EA4CE5E1233}"/>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A6BEC616-604A-1172-F093-D2DFA2B7E20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0F944BA8-29EE-7B49-9667-C26A3B82274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B4994A36-DEC2-D4D9-E708-011AB090DD0C}"/>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7F7B0C9E-8A92-6003-D9F3-339564129E3A}"/>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EDF79CEA-B60E-FF5F-2862-0B9990E65B8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1CE95C5D-5F83-6B94-6F44-E503CE54D095}"/>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E018045F-0D02-3A1D-5398-F65C88B9945E}"/>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9BF5F8BC-82AF-5734-F859-5BBC038C204E}"/>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781C3E95-8734-4E8E-177C-1B52C4B7871C}"/>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sp>
        <p:nvSpPr>
          <p:cNvPr id="95" name="Rechteck 94">
            <a:extLst>
              <a:ext uri="{FF2B5EF4-FFF2-40B4-BE49-F238E27FC236}">
                <a16:creationId xmlns:a16="http://schemas.microsoft.com/office/drawing/2014/main" id="{2201AA30-9F53-BD41-3FAD-8757B0C7D55D}"/>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2F4BCD6C-D003-D651-343A-CA1264543B53}"/>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cxnSp>
        <p:nvCxnSpPr>
          <p:cNvPr id="153" name="Gerader Verbinder 152">
            <a:extLst>
              <a:ext uri="{FF2B5EF4-FFF2-40B4-BE49-F238E27FC236}">
                <a16:creationId xmlns:a16="http://schemas.microsoft.com/office/drawing/2014/main" id="{42BD5C27-991C-40D8-6E5E-3BB23BD760BE}"/>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01A44A55-9E53-FF91-0533-4F5907B13E3C}"/>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A0B58E4E-8E83-4FFA-75A7-ACA82FEB0AA5}"/>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9970384E-1741-D5B5-255F-65EC3625DD75}"/>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E27FE301-57D9-26CD-CD24-E92409E74AB0}"/>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D05E4F1F-4610-DCAA-EE22-6C66A152A473}"/>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D97164D5-E227-D929-2BEE-E8CDA9A61DFA}"/>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047B8D1F-D963-9432-7467-72173D02EC81}"/>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F2B03A2F-C50B-CD53-7CC8-C9068CB4BD39}"/>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B78C9352-662D-1F22-6BBD-613A05F4FE16}"/>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84" name="Textfeld 183">
            <a:extLst>
              <a:ext uri="{FF2B5EF4-FFF2-40B4-BE49-F238E27FC236}">
                <a16:creationId xmlns:a16="http://schemas.microsoft.com/office/drawing/2014/main" id="{25CD37E8-9BCA-828F-72F5-630E35791F08}"/>
              </a:ext>
            </a:extLst>
          </p:cNvPr>
          <p:cNvSpPr txBox="1"/>
          <p:nvPr/>
        </p:nvSpPr>
        <p:spPr>
          <a:xfrm>
            <a:off x="6287897" y="2530394"/>
            <a:ext cx="5826152" cy="1815882"/>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p>
          <a:p>
            <a:pPr algn="ctr">
              <a:buNone/>
            </a:pPr>
            <a:r>
              <a:rPr lang="de-DE" sz="1600" b="1" i="0" dirty="0">
                <a:solidFill>
                  <a:srgbClr val="000000"/>
                </a:solidFill>
                <a:effectLst/>
                <a:latin typeface="Arial" panose="020B0604020202020204" pitchFamily="34" charset="0"/>
              </a:rPr>
              <a:t>§ 1931 Gesetzliches Erbrecht des Ehegatten</a:t>
            </a:r>
          </a:p>
          <a:p>
            <a:pPr>
              <a:buNone/>
            </a:pPr>
            <a:r>
              <a:rPr lang="de-DE" sz="1600" i="0" dirty="0">
                <a:solidFill>
                  <a:srgbClr val="000000"/>
                </a:solidFill>
                <a:effectLst/>
                <a:latin typeface="Arial" panose="020B0604020202020204" pitchFamily="34" charset="0"/>
              </a:rPr>
              <a:t>(1) Der überlebende Ehegatte des Erblassers ist neben Verwandten der ersten Ordnung zu einem Viertel, </a:t>
            </a:r>
            <a:r>
              <a:rPr lang="de-DE" sz="1600" b="1" i="0" dirty="0">
                <a:solidFill>
                  <a:srgbClr val="000000"/>
                </a:solidFill>
                <a:effectLst/>
                <a:latin typeface="Arial" panose="020B0604020202020204" pitchFamily="34" charset="0"/>
              </a:rPr>
              <a:t>neben</a:t>
            </a:r>
            <a:r>
              <a:rPr lang="de-DE" sz="1600" i="0" dirty="0">
                <a:solidFill>
                  <a:srgbClr val="000000"/>
                </a:solidFill>
                <a:effectLst/>
                <a:latin typeface="Arial" panose="020B0604020202020204" pitchFamily="34" charset="0"/>
              </a:rPr>
              <a:t> </a:t>
            </a:r>
            <a:r>
              <a:rPr lang="de-DE" sz="1600" b="1" i="0" dirty="0">
                <a:solidFill>
                  <a:srgbClr val="000000"/>
                </a:solidFill>
                <a:effectLst/>
                <a:latin typeface="Arial" panose="020B0604020202020204" pitchFamily="34" charset="0"/>
              </a:rPr>
              <a:t>Verwandten der zweiten Ordnung oder neben Großeltern zur Hälfte </a:t>
            </a:r>
            <a:r>
              <a:rPr lang="de-DE" sz="1600" i="0" dirty="0">
                <a:solidFill>
                  <a:srgbClr val="000000"/>
                </a:solidFill>
                <a:effectLst/>
                <a:latin typeface="Arial" panose="020B0604020202020204" pitchFamily="34" charset="0"/>
              </a:rPr>
              <a:t>der Erbschaft als gesetzlicher Erbe berufen. </a:t>
            </a:r>
          </a:p>
          <a:p>
            <a:pPr>
              <a:buNone/>
            </a:pPr>
            <a:r>
              <a:rPr lang="de-DE" sz="1600" i="0" dirty="0">
                <a:solidFill>
                  <a:srgbClr val="000000"/>
                </a:solidFill>
                <a:effectLst/>
                <a:latin typeface="Arial" panose="020B0604020202020204" pitchFamily="34" charset="0"/>
              </a:rPr>
              <a:t>(3) Die Vorschrift des § 1371 bleibt unberührt.</a:t>
            </a:r>
          </a:p>
        </p:txBody>
      </p:sp>
      <p:sp>
        <p:nvSpPr>
          <p:cNvPr id="2" name="Rechteck 1">
            <a:extLst>
              <a:ext uri="{FF2B5EF4-FFF2-40B4-BE49-F238E27FC236}">
                <a16:creationId xmlns:a16="http://schemas.microsoft.com/office/drawing/2014/main" id="{2D71D02D-6FAB-5648-7F4C-A114DACE4FCC}"/>
              </a:ext>
            </a:extLst>
          </p:cNvPr>
          <p:cNvSpPr/>
          <p:nvPr/>
        </p:nvSpPr>
        <p:spPr>
          <a:xfrm>
            <a:off x="-15964" y="-123062"/>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Zugewinngemeinschaft</a:t>
            </a:r>
            <a:endParaRPr lang="de-DE" sz="3600" b="0" cap="none" spc="0" dirty="0">
              <a:ln w="0"/>
              <a:solidFill>
                <a:schemeClr val="tx1"/>
              </a:solidFill>
              <a:effectLst>
                <a:outerShdw blurRad="38100" dist="19050" dir="2700000" algn="tl" rotWithShape="0">
                  <a:schemeClr val="dk1">
                    <a:alpha val="40000"/>
                  </a:schemeClr>
                </a:outerShdw>
              </a:effectLst>
            </a:endParaRPr>
          </a:p>
        </p:txBody>
      </p:sp>
      <p:sp>
        <p:nvSpPr>
          <p:cNvPr id="3" name="Textfeld 2">
            <a:extLst>
              <a:ext uri="{FF2B5EF4-FFF2-40B4-BE49-F238E27FC236}">
                <a16:creationId xmlns:a16="http://schemas.microsoft.com/office/drawing/2014/main" id="{2D2C2C7D-0F31-D4C0-9735-7CA8A9E6B37B}"/>
              </a:ext>
            </a:extLst>
          </p:cNvPr>
          <p:cNvSpPr txBox="1"/>
          <p:nvPr/>
        </p:nvSpPr>
        <p:spPr>
          <a:xfrm>
            <a:off x="6373156" y="4606186"/>
            <a:ext cx="5669492" cy="2062103"/>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p>
          <a:p>
            <a:pPr algn="ctr">
              <a:buNone/>
            </a:pPr>
            <a:r>
              <a:rPr lang="de-DE" sz="1600" b="1" i="0" dirty="0">
                <a:solidFill>
                  <a:srgbClr val="000000"/>
                </a:solidFill>
                <a:effectLst/>
                <a:latin typeface="Arial" panose="020B0604020202020204" pitchFamily="34" charset="0"/>
              </a:rPr>
              <a:t>§ 1371 Zugewinnausgleich im Todesfall</a:t>
            </a:r>
          </a:p>
          <a:p>
            <a:pPr>
              <a:buNone/>
            </a:pPr>
            <a:r>
              <a:rPr lang="de-DE" sz="1600" i="0" dirty="0">
                <a:solidFill>
                  <a:srgbClr val="000000"/>
                </a:solidFill>
                <a:effectLst/>
                <a:latin typeface="Arial" panose="020B0604020202020204" pitchFamily="34" charset="0"/>
              </a:rPr>
              <a:t>(1) Wird der Güterstand durch den Tod eines Ehegatten beendet, so wird der Ausgleich des Zugewinns dadurch verwirklicht, dass sich der </a:t>
            </a:r>
            <a:r>
              <a:rPr lang="de-DE" sz="1600" b="1" i="0" dirty="0">
                <a:solidFill>
                  <a:srgbClr val="000000"/>
                </a:solidFill>
                <a:effectLst/>
                <a:latin typeface="Arial" panose="020B0604020202020204" pitchFamily="34" charset="0"/>
              </a:rPr>
              <a:t>gesetzliche Erbteil des überlebenden Ehegatten um ein Viertel der Erbschaft erhöht</a:t>
            </a:r>
            <a:r>
              <a:rPr lang="de-DE" sz="1600" i="0" dirty="0">
                <a:solidFill>
                  <a:srgbClr val="000000"/>
                </a:solidFill>
                <a:effectLst/>
                <a:latin typeface="Arial" panose="020B0604020202020204" pitchFamily="34" charset="0"/>
              </a:rPr>
              <a:t>; hierbei ist unerheblich, ob die Ehegatten im einzelnen Falle einen Zugewinn erzielt haben.</a:t>
            </a:r>
          </a:p>
        </p:txBody>
      </p:sp>
      <p:sp>
        <p:nvSpPr>
          <p:cNvPr id="8" name="Rechteck 7">
            <a:extLst>
              <a:ext uri="{FF2B5EF4-FFF2-40B4-BE49-F238E27FC236}">
                <a16:creationId xmlns:a16="http://schemas.microsoft.com/office/drawing/2014/main" id="{9CBB7D4C-540C-851B-92C5-08C4976F7669}"/>
              </a:ext>
            </a:extLst>
          </p:cNvPr>
          <p:cNvSpPr/>
          <p:nvPr/>
        </p:nvSpPr>
        <p:spPr>
          <a:xfrm>
            <a:off x="25866" y="3843654"/>
            <a:ext cx="1138453"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½ </a:t>
            </a:r>
            <a:r>
              <a:rPr lang="de-DE" sz="2400" b="0" cap="none" spc="0" dirty="0">
                <a:ln w="0"/>
                <a:solidFill>
                  <a:schemeClr val="tx1"/>
                </a:solidFill>
                <a:effectLst>
                  <a:outerShdw blurRad="38100" dist="19050" dir="2700000" algn="tl" rotWithShape="0">
                    <a:schemeClr val="dk1">
                      <a:alpha val="40000"/>
                    </a:schemeClr>
                  </a:outerShdw>
                </a:effectLst>
              </a:rPr>
              <a:t>+ ¼ </a:t>
            </a:r>
          </a:p>
        </p:txBody>
      </p:sp>
      <p:sp>
        <p:nvSpPr>
          <p:cNvPr id="9" name="Rechteck 8">
            <a:extLst>
              <a:ext uri="{FF2B5EF4-FFF2-40B4-BE49-F238E27FC236}">
                <a16:creationId xmlns:a16="http://schemas.microsoft.com/office/drawing/2014/main" id="{B7157572-91A2-AA18-A62C-4AED9CA1A238}"/>
              </a:ext>
            </a:extLst>
          </p:cNvPr>
          <p:cNvSpPr/>
          <p:nvPr/>
        </p:nvSpPr>
        <p:spPr>
          <a:xfrm>
            <a:off x="1108524" y="2729978"/>
            <a:ext cx="579006"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1/8</a:t>
            </a:r>
          </a:p>
        </p:txBody>
      </p:sp>
      <p:sp>
        <p:nvSpPr>
          <p:cNvPr id="12" name="Rechteck 11">
            <a:extLst>
              <a:ext uri="{FF2B5EF4-FFF2-40B4-BE49-F238E27FC236}">
                <a16:creationId xmlns:a16="http://schemas.microsoft.com/office/drawing/2014/main" id="{D8D74246-9305-23A9-3522-01C29A34B0C1}"/>
              </a:ext>
            </a:extLst>
          </p:cNvPr>
          <p:cNvSpPr/>
          <p:nvPr/>
        </p:nvSpPr>
        <p:spPr>
          <a:xfrm>
            <a:off x="3186346" y="360732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DBA6C709-90C0-A902-5723-08B6E62089D8}"/>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C3897ABB-4810-41D3-F20B-B07A2C51B7D6}"/>
              </a:ext>
            </a:extLst>
          </p:cNvPr>
          <p:cNvSpPr/>
          <p:nvPr/>
        </p:nvSpPr>
        <p:spPr>
          <a:xfrm>
            <a:off x="1045680" y="488304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3864C93E-9AEB-0B9E-34C4-3EB48712FDD7}"/>
              </a:ext>
            </a:extLst>
          </p:cNvPr>
          <p:cNvSpPr/>
          <p:nvPr/>
        </p:nvSpPr>
        <p:spPr>
          <a:xfrm>
            <a:off x="3324358" y="2731069"/>
            <a:ext cx="579006"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1/8</a:t>
            </a:r>
          </a:p>
        </p:txBody>
      </p:sp>
      <p:sp>
        <p:nvSpPr>
          <p:cNvPr id="10" name="Rechteck 9">
            <a:extLst>
              <a:ext uri="{FF2B5EF4-FFF2-40B4-BE49-F238E27FC236}">
                <a16:creationId xmlns:a16="http://schemas.microsoft.com/office/drawing/2014/main" id="{701C5184-EDB7-964E-2330-D636CEC8C96A}"/>
              </a:ext>
            </a:extLst>
          </p:cNvPr>
          <p:cNvSpPr/>
          <p:nvPr/>
        </p:nvSpPr>
        <p:spPr>
          <a:xfrm>
            <a:off x="2493817" y="361545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9B8667FE-C8C7-E309-D6B5-CD6DAF1411AF}"/>
              </a:ext>
            </a:extLst>
          </p:cNvPr>
          <p:cNvSpPr/>
          <p:nvPr/>
        </p:nvSpPr>
        <p:spPr>
          <a:xfrm>
            <a:off x="2841647" y="4826187"/>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BC62A217-E7D9-D883-4053-B134F741DA38}"/>
              </a:ext>
            </a:extLst>
          </p:cNvPr>
          <p:cNvSpPr/>
          <p:nvPr/>
        </p:nvSpPr>
        <p:spPr>
          <a:xfrm>
            <a:off x="3513228" y="4863659"/>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Tree>
    <p:extLst>
      <p:ext uri="{BB962C8B-B14F-4D97-AF65-F5344CB8AC3E}">
        <p14:creationId xmlns:p14="http://schemas.microsoft.com/office/powerpoint/2010/main" val="3879346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AC115-1F90-C1DD-30E9-A75F367766F7}"/>
            </a:ext>
          </a:extLst>
        </p:cNvPr>
        <p:cNvGrpSpPr/>
        <p:nvPr/>
      </p:nvGrpSpPr>
      <p:grpSpPr>
        <a:xfrm>
          <a:off x="0" y="0"/>
          <a:ext cx="0" cy="0"/>
          <a:chOff x="0" y="0"/>
          <a:chExt cx="0" cy="0"/>
        </a:xfrm>
      </p:grpSpPr>
      <p:sp>
        <p:nvSpPr>
          <p:cNvPr id="90" name="Textfeld 89">
            <a:extLst>
              <a:ext uri="{FF2B5EF4-FFF2-40B4-BE49-F238E27FC236}">
                <a16:creationId xmlns:a16="http://schemas.microsoft.com/office/drawing/2014/main" id="{F12BFB11-480B-D008-4878-C1601F8B7F32}"/>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750788FD-FCB1-8472-603D-3A02F0309038}"/>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2248C029-85DF-98AD-1984-E08D6507D0FC}"/>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DD086677-11D3-D929-E82D-7D3C9D41F66E}"/>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C55CAFB5-2C7C-D465-DC51-F4D14A50BB6E}"/>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E4621696-86DB-80EC-4283-970A6FBC8A5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39421ECB-5387-4F9F-3DA4-4EA5DF7B0C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2156249B-D007-E4F8-ED6B-77560A3072BD}"/>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A5156F6C-350A-B83A-2BD9-1115C2875A20}"/>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D284ADE7-2C37-FBE5-C315-DA8A8E9B863D}"/>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CD283278-0C2F-56D8-DE5E-DDDD7B704709}"/>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07429106-27A1-918F-6234-76B7D64E5DAA}"/>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A36434D3-5CD8-5B04-566C-93ABCB643FF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4F20440C-F04A-5B87-2922-04CA9225FE7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DE62B609-D4F7-5977-9B3E-283CE3EEEBE9}"/>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7981672C-BA27-AED6-56E4-F4B15A159B6B}"/>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4D9E93DB-0E34-CAA5-F86D-D22CC432D77C}"/>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C6C82C3D-7803-7A0A-303B-C65A562A0AB6}"/>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E2865C92-AC24-B82B-D206-81FAB1A774C4}"/>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2DD5DE3D-18B9-4AE6-08CE-5E23EBFC163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CF8E8C9C-CD5D-03DB-71FE-B87064C2D0A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E9999569-B264-FE51-4784-D27EFA891BBB}"/>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48C7D748-F80B-078D-1138-A40B6FE6FF90}"/>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67D2A088-E0C0-2826-D617-E85A7DE4D2A7}"/>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E97B1CB1-B839-6326-AC0D-5027E0D49DB6}"/>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592567D1-95EC-5662-B946-842C368B36E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C6C3792D-98F3-1267-B287-CE10D33451D1}"/>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2F0303AF-AA05-5D65-0B7F-B6566E8A9058}"/>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9A0E0F80-3397-4C79-7179-93D5ED18A02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144A4081-078F-EB52-39CF-7D1977692C75}"/>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7AEE5AA7-D0F5-08C9-F8BA-74D97F5ABED3}"/>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23E69823-7CFC-7B42-87B4-A1833F59B6C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A5668F93-9E90-14BB-A474-AE5F7B32F30D}"/>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445730A5-9F14-2F3C-802C-19C2B4B30556}"/>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DB7A526E-E390-294D-1E6E-115C6DC223C6}"/>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A82740F9-F687-0C18-A02D-38B38FB4109D}"/>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E87D8E9C-EEFE-4206-3555-5A2C2649F463}"/>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9B001366-F67F-FDD9-BA0E-2D6C6A569A89}"/>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CE92B3B0-75BD-151A-3F1C-BF43A0FF7FAC}"/>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981971B2-0B63-8C7E-2968-9F7A9DB3D0C4}"/>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DDB8497A-4A42-9A1E-6D63-974652BB6D6D}"/>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583B9136-0FAC-F56D-B2EE-1509E5247D8A}"/>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4F355DF4-B055-AFE7-F1AD-CFFBB64B932E}"/>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8886F4E9-F464-0152-C985-ED1B119F59A4}"/>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163C67DD-F236-B9EF-1F77-43E742CC9C6F}"/>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F53ED57B-9CA4-F3AA-9AE2-32F316A6A83A}"/>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cxnSp>
        <p:nvCxnSpPr>
          <p:cNvPr id="111" name="Gerader Verbinder 110">
            <a:extLst>
              <a:ext uri="{FF2B5EF4-FFF2-40B4-BE49-F238E27FC236}">
                <a16:creationId xmlns:a16="http://schemas.microsoft.com/office/drawing/2014/main" id="{F976E592-3848-7A09-5584-2BF9C14920EA}"/>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CDFEC019-6D0D-075A-4354-ABE2DD0A9102}"/>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706F6285-F75A-627E-557C-416AA543C2A3}"/>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AB8D197D-4F7B-5A50-350E-26189E672D6E}"/>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56906FA0-CDE9-4585-EF2A-1E48CC96AFEC}"/>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53" name="Gerader Verbinder 152">
            <a:extLst>
              <a:ext uri="{FF2B5EF4-FFF2-40B4-BE49-F238E27FC236}">
                <a16:creationId xmlns:a16="http://schemas.microsoft.com/office/drawing/2014/main" id="{8D844729-F9E8-26BC-F3CE-FBCD48895593}"/>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3985F4C2-598C-E090-1C65-0B4ADFF91C9A}"/>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E3D58565-B7BB-2A17-246A-6834335C3E51}"/>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D885CF0C-2801-7860-33C8-BFB4A89F49BC}"/>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39394F2F-E8C2-F0AB-6B54-3963D0E2F1E0}"/>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C17BCE1F-3586-7D92-ABC0-272B1C0E9005}"/>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D3F71949-277A-9615-0528-786774C4713B}"/>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763E459B-0DB3-ED64-7B8C-4F741A150AAF}"/>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3F856EFF-60A0-1914-EC57-C6E7A4B253C2}"/>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E5DA797C-06CE-D278-A633-B3834128E8F3}"/>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F3DE4AFA-8A4A-DB5E-D982-0153638AD164}"/>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8" name="Rechteck 177">
            <a:extLst>
              <a:ext uri="{FF2B5EF4-FFF2-40B4-BE49-F238E27FC236}">
                <a16:creationId xmlns:a16="http://schemas.microsoft.com/office/drawing/2014/main" id="{6A6F462D-3498-3E09-05D5-3188823F7DD4}"/>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184" name="Textfeld 183">
            <a:extLst>
              <a:ext uri="{FF2B5EF4-FFF2-40B4-BE49-F238E27FC236}">
                <a16:creationId xmlns:a16="http://schemas.microsoft.com/office/drawing/2014/main" id="{4700C9F3-B2D8-B7CC-B3A9-A021F0A291F0}"/>
              </a:ext>
            </a:extLst>
          </p:cNvPr>
          <p:cNvSpPr txBox="1"/>
          <p:nvPr/>
        </p:nvSpPr>
        <p:spPr>
          <a:xfrm>
            <a:off x="6287897" y="1724625"/>
            <a:ext cx="5826152" cy="2554545"/>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1931 Gesetzliches Erbrecht des Ehegatten</a:t>
            </a:r>
          </a:p>
          <a:p>
            <a:pPr>
              <a:buNone/>
            </a:pPr>
            <a:r>
              <a:rPr lang="de-DE" sz="1600" i="0" dirty="0">
                <a:solidFill>
                  <a:srgbClr val="000000"/>
                </a:solidFill>
                <a:effectLst/>
                <a:latin typeface="Arial" panose="020B0604020202020204" pitchFamily="34" charset="0"/>
              </a:rPr>
              <a:t>(1) Der überlebende Ehegatte des Erblassers ist neben Verwandten der ersten Ordnung zu einem Viertel, neben Verwandten der zweiten Ordnung oder neben Großeltern zur Hälfte der Erbschaft als gesetzlicher Erbe berufen. </a:t>
            </a:r>
            <a:r>
              <a:rPr lang="de-DE" sz="1600" b="1" i="0" dirty="0">
                <a:solidFill>
                  <a:srgbClr val="000000"/>
                </a:solidFill>
                <a:effectLst/>
                <a:latin typeface="Arial" panose="020B0604020202020204" pitchFamily="34" charset="0"/>
              </a:rPr>
              <a:t>Treffen mit Großeltern Abkömmlinge von Großeltern zusammen, so erhält der Ehegatte auch von der anderen Hälfte den Anteil, der nach § 1926 den Abkömmlingen zufallen würde.</a:t>
            </a:r>
          </a:p>
          <a:p>
            <a:pPr>
              <a:buNone/>
            </a:pPr>
            <a:r>
              <a:rPr lang="de-DE" sz="1600" i="0" dirty="0">
                <a:solidFill>
                  <a:srgbClr val="000000"/>
                </a:solidFill>
                <a:effectLst/>
                <a:latin typeface="Arial" panose="020B0604020202020204" pitchFamily="34" charset="0"/>
              </a:rPr>
              <a:t>(3) Die Vorschrift des § 1371 bleibt unberührt.</a:t>
            </a:r>
          </a:p>
        </p:txBody>
      </p:sp>
      <p:sp>
        <p:nvSpPr>
          <p:cNvPr id="2" name="Rechteck 1">
            <a:extLst>
              <a:ext uri="{FF2B5EF4-FFF2-40B4-BE49-F238E27FC236}">
                <a16:creationId xmlns:a16="http://schemas.microsoft.com/office/drawing/2014/main" id="{8F20FAEF-47A0-4BEA-4AE0-699D38AD9082}"/>
              </a:ext>
            </a:extLst>
          </p:cNvPr>
          <p:cNvSpPr/>
          <p:nvPr/>
        </p:nvSpPr>
        <p:spPr>
          <a:xfrm>
            <a:off x="-15964" y="-123062"/>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Zugewinngemeinschaft</a:t>
            </a:r>
            <a:endParaRPr lang="de-DE" sz="3600" b="0" cap="none" spc="0" dirty="0">
              <a:ln w="0"/>
              <a:solidFill>
                <a:schemeClr val="tx1"/>
              </a:solidFill>
              <a:effectLst>
                <a:outerShdw blurRad="38100" dist="19050" dir="2700000" algn="tl" rotWithShape="0">
                  <a:schemeClr val="dk1">
                    <a:alpha val="40000"/>
                  </a:schemeClr>
                </a:outerShdw>
              </a:effectLst>
            </a:endParaRPr>
          </a:p>
        </p:txBody>
      </p:sp>
      <p:sp>
        <p:nvSpPr>
          <p:cNvPr id="3" name="Textfeld 2">
            <a:extLst>
              <a:ext uri="{FF2B5EF4-FFF2-40B4-BE49-F238E27FC236}">
                <a16:creationId xmlns:a16="http://schemas.microsoft.com/office/drawing/2014/main" id="{E7257222-0A3F-E2DA-4807-42BBB5BC0C4C}"/>
              </a:ext>
            </a:extLst>
          </p:cNvPr>
          <p:cNvSpPr txBox="1"/>
          <p:nvPr/>
        </p:nvSpPr>
        <p:spPr>
          <a:xfrm>
            <a:off x="6373156" y="4606186"/>
            <a:ext cx="5669492" cy="1815882"/>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1371 Zugewinnausgleich im Todesfall</a:t>
            </a:r>
          </a:p>
          <a:p>
            <a:pPr>
              <a:buNone/>
            </a:pPr>
            <a:r>
              <a:rPr lang="de-DE" sz="1600" i="0" dirty="0">
                <a:solidFill>
                  <a:srgbClr val="000000"/>
                </a:solidFill>
                <a:effectLst/>
                <a:latin typeface="Arial" panose="020B0604020202020204" pitchFamily="34" charset="0"/>
              </a:rPr>
              <a:t>(1) Wird der Güterstand durch den Tod eines Ehegatten beendet, so wird der Ausgleich des Zugewinns dadurch verwirklicht, dass sich der </a:t>
            </a:r>
            <a:r>
              <a:rPr lang="de-DE" sz="1600" b="1" i="0" dirty="0">
                <a:solidFill>
                  <a:srgbClr val="000000"/>
                </a:solidFill>
                <a:effectLst/>
                <a:latin typeface="Arial" panose="020B0604020202020204" pitchFamily="34" charset="0"/>
              </a:rPr>
              <a:t>gesetzliche Erbteil des überlebenden Ehegatten um ein Viertel der Erbschaft erhöht</a:t>
            </a:r>
            <a:r>
              <a:rPr lang="de-DE" sz="1600" i="0" dirty="0">
                <a:solidFill>
                  <a:srgbClr val="000000"/>
                </a:solidFill>
                <a:effectLst/>
                <a:latin typeface="Arial" panose="020B0604020202020204" pitchFamily="34" charset="0"/>
              </a:rPr>
              <a:t>; hierbei ist unerheblich, ob die Ehegatten im einzelnen Falle einen Zugewinn erzielt haben.</a:t>
            </a:r>
          </a:p>
        </p:txBody>
      </p:sp>
      <p:sp>
        <p:nvSpPr>
          <p:cNvPr id="10" name="Rechteck 9">
            <a:extLst>
              <a:ext uri="{FF2B5EF4-FFF2-40B4-BE49-F238E27FC236}">
                <a16:creationId xmlns:a16="http://schemas.microsoft.com/office/drawing/2014/main" id="{F94D8084-894A-30DE-A30B-E5A4A7EED30E}"/>
              </a:ext>
            </a:extLst>
          </p:cNvPr>
          <p:cNvSpPr/>
          <p:nvPr/>
        </p:nvSpPr>
        <p:spPr>
          <a:xfrm>
            <a:off x="2733427" y="1366421"/>
            <a:ext cx="579006"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1/8</a:t>
            </a:r>
          </a:p>
        </p:txBody>
      </p:sp>
      <p:sp>
        <p:nvSpPr>
          <p:cNvPr id="12" name="Rechteck 11">
            <a:extLst>
              <a:ext uri="{FF2B5EF4-FFF2-40B4-BE49-F238E27FC236}">
                <a16:creationId xmlns:a16="http://schemas.microsoft.com/office/drawing/2014/main" id="{AB9B6A7F-1FA9-A77C-BD06-53233D91AAAB}"/>
              </a:ext>
            </a:extLst>
          </p:cNvPr>
          <p:cNvSpPr/>
          <p:nvPr/>
        </p:nvSpPr>
        <p:spPr>
          <a:xfrm>
            <a:off x="3186346" y="360732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C22C7E10-8E74-F697-FF9C-D7F4C44294F2}"/>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E9576D9F-A789-C1DD-6326-E361A1DDB056}"/>
              </a:ext>
            </a:extLst>
          </p:cNvPr>
          <p:cNvSpPr/>
          <p:nvPr/>
        </p:nvSpPr>
        <p:spPr>
          <a:xfrm>
            <a:off x="4247277" y="2480726"/>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2CF28850-F852-9873-5441-469DFD020F86}"/>
              </a:ext>
            </a:extLst>
          </p:cNvPr>
          <p:cNvSpPr/>
          <p:nvPr/>
        </p:nvSpPr>
        <p:spPr>
          <a:xfrm>
            <a:off x="5087714" y="253401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62CC981C-AD39-E234-55E1-DB1F0D5A9D07}"/>
              </a:ext>
            </a:extLst>
          </p:cNvPr>
          <p:cNvSpPr/>
          <p:nvPr/>
        </p:nvSpPr>
        <p:spPr>
          <a:xfrm>
            <a:off x="1349011" y="592240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37E4C9BF-5ADE-25A5-419A-241A10A35895}"/>
              </a:ext>
            </a:extLst>
          </p:cNvPr>
          <p:cNvSpPr/>
          <p:nvPr/>
        </p:nvSpPr>
        <p:spPr>
          <a:xfrm>
            <a:off x="1771424" y="5930198"/>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4BC4D91B-3476-6F0F-BA12-7DAC761ED57D}"/>
              </a:ext>
            </a:extLst>
          </p:cNvPr>
          <p:cNvSpPr/>
          <p:nvPr/>
        </p:nvSpPr>
        <p:spPr>
          <a:xfrm>
            <a:off x="3508576" y="4815939"/>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0" name="Rechteck 29">
            <a:extLst>
              <a:ext uri="{FF2B5EF4-FFF2-40B4-BE49-F238E27FC236}">
                <a16:creationId xmlns:a16="http://schemas.microsoft.com/office/drawing/2014/main" id="{C01B35C1-4C58-D421-5F72-0295DB9A27F2}"/>
              </a:ext>
            </a:extLst>
          </p:cNvPr>
          <p:cNvSpPr/>
          <p:nvPr/>
        </p:nvSpPr>
        <p:spPr>
          <a:xfrm>
            <a:off x="4509131" y="1130067"/>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3" name="Rechteck 32">
            <a:extLst>
              <a:ext uri="{FF2B5EF4-FFF2-40B4-BE49-F238E27FC236}">
                <a16:creationId xmlns:a16="http://schemas.microsoft.com/office/drawing/2014/main" id="{58F34B03-F10A-B5F4-8B93-C9367AB25384}"/>
              </a:ext>
            </a:extLst>
          </p:cNvPr>
          <p:cNvSpPr/>
          <p:nvPr/>
        </p:nvSpPr>
        <p:spPr>
          <a:xfrm>
            <a:off x="2705660" y="252736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4" name="Rechteck 33">
            <a:extLst>
              <a:ext uri="{FF2B5EF4-FFF2-40B4-BE49-F238E27FC236}">
                <a16:creationId xmlns:a16="http://schemas.microsoft.com/office/drawing/2014/main" id="{734DF759-502C-BDE4-1E20-4AF99D9E8F47}"/>
              </a:ext>
            </a:extLst>
          </p:cNvPr>
          <p:cNvSpPr/>
          <p:nvPr/>
        </p:nvSpPr>
        <p:spPr>
          <a:xfrm>
            <a:off x="1638140" y="2519773"/>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5" name="Rechteck 34">
            <a:extLst>
              <a:ext uri="{FF2B5EF4-FFF2-40B4-BE49-F238E27FC236}">
                <a16:creationId xmlns:a16="http://schemas.microsoft.com/office/drawing/2014/main" id="{E73031FD-7E69-BE94-D371-8CCE17F87E4E}"/>
              </a:ext>
            </a:extLst>
          </p:cNvPr>
          <p:cNvSpPr/>
          <p:nvPr/>
        </p:nvSpPr>
        <p:spPr>
          <a:xfrm>
            <a:off x="2496951" y="357783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41" name="Rechteck 40">
            <a:extLst>
              <a:ext uri="{FF2B5EF4-FFF2-40B4-BE49-F238E27FC236}">
                <a16:creationId xmlns:a16="http://schemas.microsoft.com/office/drawing/2014/main" id="{94FA6A94-E104-ADF4-4572-F2135C631600}"/>
              </a:ext>
            </a:extLst>
          </p:cNvPr>
          <p:cNvSpPr/>
          <p:nvPr/>
        </p:nvSpPr>
        <p:spPr>
          <a:xfrm>
            <a:off x="2832196" y="4818664"/>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42" name="Rechteck 41">
            <a:extLst>
              <a:ext uri="{FF2B5EF4-FFF2-40B4-BE49-F238E27FC236}">
                <a16:creationId xmlns:a16="http://schemas.microsoft.com/office/drawing/2014/main" id="{36D9987E-4339-517C-D803-089506CA524D}"/>
              </a:ext>
            </a:extLst>
          </p:cNvPr>
          <p:cNvSpPr/>
          <p:nvPr/>
        </p:nvSpPr>
        <p:spPr>
          <a:xfrm>
            <a:off x="25866" y="3843654"/>
            <a:ext cx="1138453"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½ </a:t>
            </a:r>
            <a:r>
              <a:rPr lang="de-DE" sz="2400" b="0" cap="none" spc="0" dirty="0">
                <a:ln w="0"/>
                <a:solidFill>
                  <a:schemeClr val="tx1"/>
                </a:solidFill>
                <a:effectLst>
                  <a:outerShdw blurRad="38100" dist="19050" dir="2700000" algn="tl" rotWithShape="0">
                    <a:schemeClr val="dk1">
                      <a:alpha val="40000"/>
                    </a:schemeClr>
                  </a:outerShdw>
                </a:effectLst>
              </a:rPr>
              <a:t>+ ¼ </a:t>
            </a:r>
          </a:p>
        </p:txBody>
      </p:sp>
      <p:sp>
        <p:nvSpPr>
          <p:cNvPr id="43" name="Rechteck 42">
            <a:extLst>
              <a:ext uri="{FF2B5EF4-FFF2-40B4-BE49-F238E27FC236}">
                <a16:creationId xmlns:a16="http://schemas.microsoft.com/office/drawing/2014/main" id="{40DBDA5C-270D-62CC-E1B0-F079A7684134}"/>
              </a:ext>
            </a:extLst>
          </p:cNvPr>
          <p:cNvSpPr/>
          <p:nvPr/>
        </p:nvSpPr>
        <p:spPr>
          <a:xfrm>
            <a:off x="91448" y="4213532"/>
            <a:ext cx="843501"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+ 1/8</a:t>
            </a:r>
          </a:p>
        </p:txBody>
      </p:sp>
      <p:cxnSp>
        <p:nvCxnSpPr>
          <p:cNvPr id="45" name="Gerade Verbindung mit Pfeil 44">
            <a:extLst>
              <a:ext uri="{FF2B5EF4-FFF2-40B4-BE49-F238E27FC236}">
                <a16:creationId xmlns:a16="http://schemas.microsoft.com/office/drawing/2014/main" id="{8363DACE-4C69-B752-096F-D5612FE09D32}"/>
              </a:ext>
            </a:extLst>
          </p:cNvPr>
          <p:cNvCxnSpPr/>
          <p:nvPr/>
        </p:nvCxnSpPr>
        <p:spPr>
          <a:xfrm flipH="1">
            <a:off x="1492594" y="1958590"/>
            <a:ext cx="3168226" cy="1885064"/>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 name="Rechteck 7">
            <a:extLst>
              <a:ext uri="{FF2B5EF4-FFF2-40B4-BE49-F238E27FC236}">
                <a16:creationId xmlns:a16="http://schemas.microsoft.com/office/drawing/2014/main" id="{DB21E44D-8B71-C47F-3126-CE5ECDEFE482}"/>
              </a:ext>
            </a:extLst>
          </p:cNvPr>
          <p:cNvSpPr/>
          <p:nvPr/>
        </p:nvSpPr>
        <p:spPr>
          <a:xfrm>
            <a:off x="1045378" y="4886314"/>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Tree>
    <p:extLst>
      <p:ext uri="{BB962C8B-B14F-4D97-AF65-F5344CB8AC3E}">
        <p14:creationId xmlns:p14="http://schemas.microsoft.com/office/powerpoint/2010/main" val="2819645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485F1-D321-08D6-6417-AC95E77967C1}"/>
            </a:ext>
          </a:extLst>
        </p:cNvPr>
        <p:cNvGrpSpPr/>
        <p:nvPr/>
      </p:nvGrpSpPr>
      <p:grpSpPr>
        <a:xfrm>
          <a:off x="0" y="0"/>
          <a:ext cx="0" cy="0"/>
          <a:chOff x="0" y="0"/>
          <a:chExt cx="0" cy="0"/>
        </a:xfrm>
      </p:grpSpPr>
      <p:sp>
        <p:nvSpPr>
          <p:cNvPr id="90" name="Textfeld 89">
            <a:extLst>
              <a:ext uri="{FF2B5EF4-FFF2-40B4-BE49-F238E27FC236}">
                <a16:creationId xmlns:a16="http://schemas.microsoft.com/office/drawing/2014/main" id="{43BA54B1-92F1-7D54-DFF9-6D530F3E5138}"/>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D26B7EEB-9EA4-2664-797D-482572040F89}"/>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CDACCF85-24D0-E942-F713-57E8C5150222}"/>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EC885423-005E-B3D8-B6D8-A287B24B92E7}"/>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7FEB46CC-E390-2D1B-0E00-B0822A3F1882}"/>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9C52C72D-B969-5C6A-80BB-AA3F599BC9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D07BB214-875B-AA30-E170-9D21EAB4C41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42D35FA9-281C-D8C3-AB52-0EFBF3605A78}"/>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C79AB5DE-FEC1-C82E-C59B-549391D2E409}"/>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07641F96-F392-38AC-82FE-DF30FF8B2F68}"/>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D110A135-CE0D-A589-73E9-42B903E4360A}"/>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45A0AF6C-D811-9420-FD5B-2D2618E7E7A7}"/>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732E46CE-FA6E-D6F0-DCEF-9B9E985ECB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F8AAE1FC-9564-AD42-8F53-695AD12B67B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BDEBBC6B-B14B-F849-61CA-CC2441C2A3E2}"/>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A6B6EE0F-105E-C164-58F0-24944C64229D}"/>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04A5ED64-9671-6E39-6ECC-BB0C6EBC9CFB}"/>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323752EE-548C-3846-6FB6-328724B17CE3}"/>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24D1A50E-12B8-5F17-5637-42D38F513E46}"/>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51E1BD50-E1C1-091F-0580-98BA4EDDC37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95296A3A-8954-03BF-1149-F463FEC2892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7ECD69DC-894D-52AA-06D2-54D710AC3D43}"/>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916BA177-443B-424B-39E2-CAE4561D93F8}"/>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900F6F26-C710-D8BB-F441-A8879712D72D}"/>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310DF794-166C-F664-E658-438E6182B2F5}"/>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322D89AA-10FA-D38A-2D77-FF3BDCF3A4C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B413B536-89C9-2081-80B3-456DF80DB1A6}"/>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32C30B62-4CC9-52D7-DB2B-CC96A68CB08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4DC7E4D2-19A9-0AED-A168-871C4FE5D87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8F80B897-A559-3264-1810-028987BAC74D}"/>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9EEFF1CA-2DCA-EF8C-C61A-81A04D2F30EA}"/>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1FC42A4B-4741-8EE5-FC6E-AFE1E5DC92A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570A2A22-F831-453E-C641-BBA13210A819}"/>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93445563-0BEE-D715-FE65-F8C67F28FF3A}"/>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108FD329-E4EB-7521-7833-70F20EBD29D6}"/>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6A514521-2EFA-0CC1-C9E0-DE107059A06B}"/>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B1FF5396-97CA-4B93-24B5-81CC7EA98340}"/>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423D582E-00BC-B9A7-5263-3C7A0B4182F0}"/>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71DF6BCD-4525-16AE-6189-EF57C7E5D093}"/>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A7FC71AB-C60B-A5BE-F0F4-09466DB3CA21}"/>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8F6761AD-C4A5-1EF0-20DC-97DFD64853F8}"/>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58696ECB-2667-09AA-6755-7140DCF141EF}"/>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45DEEA0E-50BD-909A-A2AB-212436DE7E15}"/>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7C0FEEC4-136A-18FA-CF31-F8638151B4D9}"/>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10638EB2-89B3-2D76-580D-AE2093D0703A}"/>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C98B0A04-F8EC-3BEF-747A-2F01BEE78A64}"/>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cxnSp>
        <p:nvCxnSpPr>
          <p:cNvPr id="111" name="Gerader Verbinder 110">
            <a:extLst>
              <a:ext uri="{FF2B5EF4-FFF2-40B4-BE49-F238E27FC236}">
                <a16:creationId xmlns:a16="http://schemas.microsoft.com/office/drawing/2014/main" id="{A624202E-0FF8-067B-923F-985CF30A0676}"/>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0DFCACA0-2A5F-BBFF-F186-09A820BF894B}"/>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B68C3F17-E5EB-A90F-170B-E224EB74F414}"/>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F25F68EC-CC47-3988-FCD5-8F94E6A88441}"/>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92056AA7-7F04-72E1-ACF8-2FA2CC8ABB98}"/>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53" name="Gerader Verbinder 152">
            <a:extLst>
              <a:ext uri="{FF2B5EF4-FFF2-40B4-BE49-F238E27FC236}">
                <a16:creationId xmlns:a16="http://schemas.microsoft.com/office/drawing/2014/main" id="{76FCDD7D-D6F5-8AE4-68F8-9B7238A6C9C7}"/>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63BAA42A-CCA3-D334-F9FF-862743D135B7}"/>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A1172110-1B52-4446-AD7E-5310C79FB90E}"/>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7789BFD5-AF20-309B-E568-195D48473FB4}"/>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2D8FCDAF-AD32-E263-FCD7-BC7432099EED}"/>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9B09C91B-77FC-0226-3A0C-5BC41CC744F9}"/>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9990D158-5D44-F1EC-B67C-AFDB5629AA19}"/>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8DE3A243-722D-6B31-DE04-0322DDB8676B}"/>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46C03DD7-4ECE-B258-015D-D768B09367BB}"/>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8055F86A-1A1D-F01C-07CC-A05F6761E2E5}"/>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49B85996-3B45-9B5E-B0A9-CD5258AF5D21}"/>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8" name="Rechteck 177">
            <a:extLst>
              <a:ext uri="{FF2B5EF4-FFF2-40B4-BE49-F238E27FC236}">
                <a16:creationId xmlns:a16="http://schemas.microsoft.com/office/drawing/2014/main" id="{17D06A98-E74F-48E5-0663-71B8BD721257}"/>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2" name="Rechteck 1">
            <a:extLst>
              <a:ext uri="{FF2B5EF4-FFF2-40B4-BE49-F238E27FC236}">
                <a16:creationId xmlns:a16="http://schemas.microsoft.com/office/drawing/2014/main" id="{3CC736A0-2F27-707E-3A28-160EEE9C3ACA}"/>
              </a:ext>
            </a:extLst>
          </p:cNvPr>
          <p:cNvSpPr/>
          <p:nvPr/>
        </p:nvSpPr>
        <p:spPr>
          <a:xfrm>
            <a:off x="-15964" y="-123062"/>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Zugewinngemeinschaft</a:t>
            </a:r>
            <a:endParaRPr lang="de-DE" sz="3600" b="0" cap="none" spc="0" dirty="0">
              <a:ln w="0"/>
              <a:solidFill>
                <a:schemeClr val="tx1"/>
              </a:solidFill>
              <a:effectLst>
                <a:outerShdw blurRad="38100" dist="19050" dir="2700000" algn="tl" rotWithShape="0">
                  <a:schemeClr val="dk1">
                    <a:alpha val="40000"/>
                  </a:schemeClr>
                </a:outerShdw>
              </a:effectLst>
            </a:endParaRPr>
          </a:p>
        </p:txBody>
      </p:sp>
      <p:sp>
        <p:nvSpPr>
          <p:cNvPr id="12" name="Rechteck 11">
            <a:extLst>
              <a:ext uri="{FF2B5EF4-FFF2-40B4-BE49-F238E27FC236}">
                <a16:creationId xmlns:a16="http://schemas.microsoft.com/office/drawing/2014/main" id="{46660B19-D215-F539-82D0-69D5668F224B}"/>
              </a:ext>
            </a:extLst>
          </p:cNvPr>
          <p:cNvSpPr/>
          <p:nvPr/>
        </p:nvSpPr>
        <p:spPr>
          <a:xfrm>
            <a:off x="3186346" y="360732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86AF914A-69E6-6987-0EF9-5309AFFCAA27}"/>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104AB833-6BAA-C51D-3EF3-30EF2FE07C66}"/>
              </a:ext>
            </a:extLst>
          </p:cNvPr>
          <p:cNvSpPr/>
          <p:nvPr/>
        </p:nvSpPr>
        <p:spPr>
          <a:xfrm>
            <a:off x="4247277" y="2480726"/>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8B585A6A-B732-4CD7-FA88-66CD8AD7084C}"/>
              </a:ext>
            </a:extLst>
          </p:cNvPr>
          <p:cNvSpPr/>
          <p:nvPr/>
        </p:nvSpPr>
        <p:spPr>
          <a:xfrm>
            <a:off x="5087714" y="253401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0B5D1B87-53DE-1941-1931-208B7C92A10E}"/>
              </a:ext>
            </a:extLst>
          </p:cNvPr>
          <p:cNvSpPr/>
          <p:nvPr/>
        </p:nvSpPr>
        <p:spPr>
          <a:xfrm>
            <a:off x="1349011" y="592240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5349017B-9FC9-D1C9-CB51-5BF24B9D2152}"/>
              </a:ext>
            </a:extLst>
          </p:cNvPr>
          <p:cNvSpPr/>
          <p:nvPr/>
        </p:nvSpPr>
        <p:spPr>
          <a:xfrm>
            <a:off x="1771424" y="5930198"/>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3E0E7024-9C2D-CB2A-F8F3-D0BFA4D554E7}"/>
              </a:ext>
            </a:extLst>
          </p:cNvPr>
          <p:cNvSpPr/>
          <p:nvPr/>
        </p:nvSpPr>
        <p:spPr>
          <a:xfrm>
            <a:off x="3508576" y="4815939"/>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0" name="Rechteck 29">
            <a:extLst>
              <a:ext uri="{FF2B5EF4-FFF2-40B4-BE49-F238E27FC236}">
                <a16:creationId xmlns:a16="http://schemas.microsoft.com/office/drawing/2014/main" id="{74DD12A9-3FB4-E387-3E5D-B6ADF9C009B7}"/>
              </a:ext>
            </a:extLst>
          </p:cNvPr>
          <p:cNvSpPr/>
          <p:nvPr/>
        </p:nvSpPr>
        <p:spPr>
          <a:xfrm>
            <a:off x="4509131" y="1130067"/>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3" name="Rechteck 32">
            <a:extLst>
              <a:ext uri="{FF2B5EF4-FFF2-40B4-BE49-F238E27FC236}">
                <a16:creationId xmlns:a16="http://schemas.microsoft.com/office/drawing/2014/main" id="{F3178A7E-547A-5B35-58AA-1D4041CA4072}"/>
              </a:ext>
            </a:extLst>
          </p:cNvPr>
          <p:cNvSpPr/>
          <p:nvPr/>
        </p:nvSpPr>
        <p:spPr>
          <a:xfrm>
            <a:off x="2705660" y="2527362"/>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4" name="Rechteck 33">
            <a:extLst>
              <a:ext uri="{FF2B5EF4-FFF2-40B4-BE49-F238E27FC236}">
                <a16:creationId xmlns:a16="http://schemas.microsoft.com/office/drawing/2014/main" id="{B2CFFBA0-2CF2-BB7B-8C87-540BA3BDA356}"/>
              </a:ext>
            </a:extLst>
          </p:cNvPr>
          <p:cNvSpPr/>
          <p:nvPr/>
        </p:nvSpPr>
        <p:spPr>
          <a:xfrm>
            <a:off x="1638140" y="2519773"/>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5" name="Rechteck 34">
            <a:extLst>
              <a:ext uri="{FF2B5EF4-FFF2-40B4-BE49-F238E27FC236}">
                <a16:creationId xmlns:a16="http://schemas.microsoft.com/office/drawing/2014/main" id="{A9492DC4-B8BA-444A-2B8F-EABAD4E718EC}"/>
              </a:ext>
            </a:extLst>
          </p:cNvPr>
          <p:cNvSpPr/>
          <p:nvPr/>
        </p:nvSpPr>
        <p:spPr>
          <a:xfrm>
            <a:off x="2496951" y="357783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41" name="Rechteck 40">
            <a:extLst>
              <a:ext uri="{FF2B5EF4-FFF2-40B4-BE49-F238E27FC236}">
                <a16:creationId xmlns:a16="http://schemas.microsoft.com/office/drawing/2014/main" id="{2768A8D6-2765-7910-C954-7F675B560AE9}"/>
              </a:ext>
            </a:extLst>
          </p:cNvPr>
          <p:cNvSpPr/>
          <p:nvPr/>
        </p:nvSpPr>
        <p:spPr>
          <a:xfrm>
            <a:off x="2832196" y="4818664"/>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43" name="Rechteck 42">
            <a:extLst>
              <a:ext uri="{FF2B5EF4-FFF2-40B4-BE49-F238E27FC236}">
                <a16:creationId xmlns:a16="http://schemas.microsoft.com/office/drawing/2014/main" id="{A0D909D2-4861-8F64-9AA9-C008D9FFF624}"/>
              </a:ext>
            </a:extLst>
          </p:cNvPr>
          <p:cNvSpPr/>
          <p:nvPr/>
        </p:nvSpPr>
        <p:spPr>
          <a:xfrm>
            <a:off x="43359" y="3815179"/>
            <a:ext cx="939681" cy="461665"/>
          </a:xfrm>
          <a:prstGeom prst="rect">
            <a:avLst/>
          </a:prstGeom>
          <a:noFill/>
        </p:spPr>
        <p:txBody>
          <a:bodyPr wrap="none" lIns="91440" tIns="45720" rIns="91440" bIns="45720">
            <a:spAutoFit/>
          </a:bodyPr>
          <a:lstStyle/>
          <a:p>
            <a:pPr algn="ctr"/>
            <a:r>
              <a:rPr lang="de-DE" sz="2400" b="0" cap="none" spc="0" dirty="0">
                <a:ln w="0"/>
                <a:solidFill>
                  <a:schemeClr val="tx1"/>
                </a:solidFill>
                <a:effectLst>
                  <a:outerShdw blurRad="38100" dist="19050" dir="2700000" algn="tl" rotWithShape="0">
                    <a:schemeClr val="dk1">
                      <a:alpha val="40000"/>
                    </a:schemeClr>
                  </a:outerShdw>
                </a:effectLst>
              </a:rPr>
              <a:t>100 %</a:t>
            </a:r>
          </a:p>
        </p:txBody>
      </p:sp>
      <p:sp>
        <p:nvSpPr>
          <p:cNvPr id="9" name="Rechteck 8">
            <a:extLst>
              <a:ext uri="{FF2B5EF4-FFF2-40B4-BE49-F238E27FC236}">
                <a16:creationId xmlns:a16="http://schemas.microsoft.com/office/drawing/2014/main" id="{7D31FFB0-2285-1291-EBA0-386A1FECD931}"/>
              </a:ext>
            </a:extLst>
          </p:cNvPr>
          <p:cNvSpPr/>
          <p:nvPr/>
        </p:nvSpPr>
        <p:spPr>
          <a:xfrm>
            <a:off x="3386098" y="1128787"/>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1" name="Textfeld 10">
            <a:extLst>
              <a:ext uri="{FF2B5EF4-FFF2-40B4-BE49-F238E27FC236}">
                <a16:creationId xmlns:a16="http://schemas.microsoft.com/office/drawing/2014/main" id="{4A50A922-243F-4257-44E4-BC089A273164}"/>
              </a:ext>
            </a:extLst>
          </p:cNvPr>
          <p:cNvSpPr txBox="1"/>
          <p:nvPr/>
        </p:nvSpPr>
        <p:spPr>
          <a:xfrm>
            <a:off x="6266645" y="2531027"/>
            <a:ext cx="5826152" cy="329320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Bürgerliches Gesetzbuch (BGB)</a:t>
            </a:r>
          </a:p>
          <a:p>
            <a:pPr algn="ctr">
              <a:buNone/>
            </a:pPr>
            <a:r>
              <a:rPr lang="de-DE" sz="1600" b="1" i="0" dirty="0">
                <a:solidFill>
                  <a:srgbClr val="000000"/>
                </a:solidFill>
                <a:effectLst/>
                <a:latin typeface="Arial" panose="020B0604020202020204" pitchFamily="34" charset="0"/>
              </a:rPr>
              <a:t>§ 1931 Gesetzliches Erbrecht des Ehegatten</a:t>
            </a:r>
          </a:p>
          <a:p>
            <a:pPr>
              <a:buNone/>
            </a:pPr>
            <a:r>
              <a:rPr lang="de-DE" sz="1600" i="0" dirty="0">
                <a:solidFill>
                  <a:srgbClr val="000000"/>
                </a:solidFill>
                <a:effectLst/>
                <a:latin typeface="Arial" panose="020B0604020202020204" pitchFamily="34" charset="0"/>
              </a:rPr>
              <a:t>(1) Der überlebende Ehegatte des Erblassers ist neben Verwandten der ersten Ordnung zu einem Viertel, neben Verwandten der zweiten Ordnung oder neben Großeltern zur Hälfte der Erbschaft als gesetzlicher Erbe berufen. Treffen mit Großeltern Abkömmlinge von Großeltern zusammen, so erhält der Ehegatte auch von der anderen Hälfte den Anteil, der nach § 1926 den Abkömmlingen zufallen würde.</a:t>
            </a:r>
          </a:p>
          <a:p>
            <a:pPr>
              <a:buNone/>
            </a:pPr>
            <a:r>
              <a:rPr lang="de-DE" sz="1600" b="1" i="0" dirty="0">
                <a:solidFill>
                  <a:srgbClr val="000000"/>
                </a:solidFill>
                <a:effectLst/>
                <a:latin typeface="Arial" panose="020B0604020202020204" pitchFamily="34" charset="0"/>
              </a:rPr>
              <a:t>(2) Sind weder Verwandte der ersten oder der zweiten Ordnung noch Großeltern vorhanden, so erhält der überlebende Ehegatte die ganze Erbschaft.</a:t>
            </a:r>
          </a:p>
          <a:p>
            <a:pPr>
              <a:buNone/>
            </a:pPr>
            <a:r>
              <a:rPr lang="de-DE" sz="1600" i="0" dirty="0">
                <a:solidFill>
                  <a:srgbClr val="000000"/>
                </a:solidFill>
                <a:effectLst/>
                <a:latin typeface="Arial" panose="020B0604020202020204" pitchFamily="34" charset="0"/>
              </a:rPr>
              <a:t>(3) Die Vorschrift des § 1371 bleibt unberührt.</a:t>
            </a:r>
          </a:p>
        </p:txBody>
      </p:sp>
      <p:sp>
        <p:nvSpPr>
          <p:cNvPr id="3" name="Rechteck 2">
            <a:extLst>
              <a:ext uri="{FF2B5EF4-FFF2-40B4-BE49-F238E27FC236}">
                <a16:creationId xmlns:a16="http://schemas.microsoft.com/office/drawing/2014/main" id="{D799B10D-40E9-AA70-E50B-FD61D90B2F56}"/>
              </a:ext>
            </a:extLst>
          </p:cNvPr>
          <p:cNvSpPr/>
          <p:nvPr/>
        </p:nvSpPr>
        <p:spPr>
          <a:xfrm>
            <a:off x="1035065" y="489273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Tree>
    <p:extLst>
      <p:ext uri="{BB962C8B-B14F-4D97-AF65-F5344CB8AC3E}">
        <p14:creationId xmlns:p14="http://schemas.microsoft.com/office/powerpoint/2010/main" val="1326776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79185-52A5-841D-D772-88589162F119}"/>
            </a:ext>
          </a:extLst>
        </p:cNvPr>
        <p:cNvGrpSpPr/>
        <p:nvPr/>
      </p:nvGrpSpPr>
      <p:grpSpPr>
        <a:xfrm>
          <a:off x="0" y="0"/>
          <a:ext cx="0" cy="0"/>
          <a:chOff x="0" y="0"/>
          <a:chExt cx="0" cy="0"/>
        </a:xfrm>
      </p:grpSpPr>
      <p:sp>
        <p:nvSpPr>
          <p:cNvPr id="32" name="Textfeld 31">
            <a:extLst>
              <a:ext uri="{FF2B5EF4-FFF2-40B4-BE49-F238E27FC236}">
                <a16:creationId xmlns:a16="http://schemas.microsoft.com/office/drawing/2014/main" id="{C451F867-4F33-CAD6-3CE3-799A95E0FB82}"/>
              </a:ext>
            </a:extLst>
          </p:cNvPr>
          <p:cNvSpPr txBox="1"/>
          <p:nvPr/>
        </p:nvSpPr>
        <p:spPr>
          <a:xfrm>
            <a:off x="-1" y="3529785"/>
            <a:ext cx="2753061"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54DB4370-AFD2-AD17-4729-0D860E83D303}"/>
              </a:ext>
            </a:extLst>
          </p:cNvPr>
          <p:cNvSpPr txBox="1"/>
          <p:nvPr/>
        </p:nvSpPr>
        <p:spPr>
          <a:xfrm>
            <a:off x="1" y="4678419"/>
            <a:ext cx="2753064"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BA1D420A-EBEE-D1B0-3279-C22319FDD68A}"/>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0BDE0AC6-4B12-4B03-6FC3-84743E842C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69578F5C-F198-BC5F-33D3-88D68EA745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B9E337B8-2AA2-C5C1-F643-9FD29F7883C6}"/>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BBC6BE72-AC0D-B270-37A8-E2F7C9ED00D7}"/>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405AA4B8-2C75-BD4A-ED40-AEF62749E033}"/>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8CB36246-1381-7C72-B988-4B245AA78089}"/>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7BDF71DF-9D63-E30B-FAE0-7725564563F0}"/>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02F7C6CD-239E-284C-1E60-ABDAEC5B082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4BDF3B98-97B9-78D3-2B8D-EE52FBF9E77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CC4DF606-4E51-B346-6F45-54BAE9723F20}"/>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5563BE97-83B8-F9EB-A3FB-D1850BB19AFE}"/>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1DA7B69F-01A6-F1C4-58C8-9655435EF0CD}"/>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A01C2A72-5D5C-E569-2888-BFE8D5E863DF}"/>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54" name="Gruppieren 53">
            <a:extLst>
              <a:ext uri="{FF2B5EF4-FFF2-40B4-BE49-F238E27FC236}">
                <a16:creationId xmlns:a16="http://schemas.microsoft.com/office/drawing/2014/main" id="{F59206B8-39F1-25D7-D2EE-54380BC92F34}"/>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B239E020-C53C-73D8-169D-92A6883691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2475F017-3416-8372-64EE-A3D7EC3B2A2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55DD6291-B2C5-54C0-129B-418179A7E24E}"/>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159" name="Rechteck 158">
            <a:extLst>
              <a:ext uri="{FF2B5EF4-FFF2-40B4-BE49-F238E27FC236}">
                <a16:creationId xmlns:a16="http://schemas.microsoft.com/office/drawing/2014/main" id="{5EA08A25-AD5A-175D-2213-D04C013EBC91}"/>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1" name="Rechteck 160">
            <a:extLst>
              <a:ext uri="{FF2B5EF4-FFF2-40B4-BE49-F238E27FC236}">
                <a16:creationId xmlns:a16="http://schemas.microsoft.com/office/drawing/2014/main" id="{695030ED-4F72-54F3-EF3C-6DB889604D73}"/>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cxnSp>
        <p:nvCxnSpPr>
          <p:cNvPr id="168" name="Gerader Verbinder 167">
            <a:extLst>
              <a:ext uri="{FF2B5EF4-FFF2-40B4-BE49-F238E27FC236}">
                <a16:creationId xmlns:a16="http://schemas.microsoft.com/office/drawing/2014/main" id="{C4FC2E47-F458-1889-71C0-D78E1C781368}"/>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2" name="Rechteck 1">
            <a:extLst>
              <a:ext uri="{FF2B5EF4-FFF2-40B4-BE49-F238E27FC236}">
                <a16:creationId xmlns:a16="http://schemas.microsoft.com/office/drawing/2014/main" id="{F1D6C34E-0630-629A-982F-96574EEA8368}"/>
              </a:ext>
            </a:extLst>
          </p:cNvPr>
          <p:cNvSpPr/>
          <p:nvPr/>
        </p:nvSpPr>
        <p:spPr>
          <a:xfrm>
            <a:off x="-15964" y="-123062"/>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Gütertrennung</a:t>
            </a:r>
            <a:endParaRPr lang="de-DE" sz="3600" b="0" cap="none" spc="0" dirty="0">
              <a:ln w="0"/>
              <a:solidFill>
                <a:schemeClr val="tx1"/>
              </a:solidFill>
              <a:effectLst>
                <a:outerShdw blurRad="38100" dist="19050" dir="2700000" algn="tl" rotWithShape="0">
                  <a:schemeClr val="dk1">
                    <a:alpha val="40000"/>
                  </a:schemeClr>
                </a:outerShdw>
              </a:effectLst>
            </a:endParaRPr>
          </a:p>
        </p:txBody>
      </p:sp>
      <p:sp>
        <p:nvSpPr>
          <p:cNvPr id="8" name="Rechteck 7">
            <a:extLst>
              <a:ext uri="{FF2B5EF4-FFF2-40B4-BE49-F238E27FC236}">
                <a16:creationId xmlns:a16="http://schemas.microsoft.com/office/drawing/2014/main" id="{45F870C3-8BA4-1454-3763-2C02EBE5D4C1}"/>
              </a:ext>
            </a:extLst>
          </p:cNvPr>
          <p:cNvSpPr/>
          <p:nvPr/>
        </p:nvSpPr>
        <p:spPr>
          <a:xfrm>
            <a:off x="237243" y="3873689"/>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1/3</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3" name="Rechteck 12">
            <a:extLst>
              <a:ext uri="{FF2B5EF4-FFF2-40B4-BE49-F238E27FC236}">
                <a16:creationId xmlns:a16="http://schemas.microsoft.com/office/drawing/2014/main" id="{49F0948E-ED4D-B033-EEA8-C3EC201445C0}"/>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1FD88FC6-AC79-7BBB-C7B8-B94E4ABD86C4}"/>
              </a:ext>
            </a:extLst>
          </p:cNvPr>
          <p:cNvSpPr/>
          <p:nvPr/>
        </p:nvSpPr>
        <p:spPr>
          <a:xfrm>
            <a:off x="655905" y="5085327"/>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1/3</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6" name="Rechteck 15">
            <a:extLst>
              <a:ext uri="{FF2B5EF4-FFF2-40B4-BE49-F238E27FC236}">
                <a16:creationId xmlns:a16="http://schemas.microsoft.com/office/drawing/2014/main" id="{195E10C7-B5EC-349B-D51F-A20A65A86F7E}"/>
              </a:ext>
            </a:extLst>
          </p:cNvPr>
          <p:cNvSpPr/>
          <p:nvPr/>
        </p:nvSpPr>
        <p:spPr>
          <a:xfrm>
            <a:off x="2222679" y="6105525"/>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1/6</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20" name="Rechteck 19">
            <a:extLst>
              <a:ext uri="{FF2B5EF4-FFF2-40B4-BE49-F238E27FC236}">
                <a16:creationId xmlns:a16="http://schemas.microsoft.com/office/drawing/2014/main" id="{3530625B-7EA3-9651-A392-5794EB9F0270}"/>
              </a:ext>
            </a:extLst>
          </p:cNvPr>
          <p:cNvSpPr/>
          <p:nvPr/>
        </p:nvSpPr>
        <p:spPr>
          <a:xfrm>
            <a:off x="876914" y="6105524"/>
            <a:ext cx="66396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1/6</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9" name="Textfeld 8">
            <a:extLst>
              <a:ext uri="{FF2B5EF4-FFF2-40B4-BE49-F238E27FC236}">
                <a16:creationId xmlns:a16="http://schemas.microsoft.com/office/drawing/2014/main" id="{EAE86013-0154-DA0A-6761-A3BDD73E2184}"/>
              </a:ext>
            </a:extLst>
          </p:cNvPr>
          <p:cNvSpPr txBox="1"/>
          <p:nvPr/>
        </p:nvSpPr>
        <p:spPr>
          <a:xfrm>
            <a:off x="3058325" y="2224882"/>
            <a:ext cx="5826152" cy="4278094"/>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1931 Gesetzliches Erbrecht des Ehegatten</a:t>
            </a:r>
          </a:p>
          <a:p>
            <a:pPr>
              <a:buNone/>
            </a:pPr>
            <a:r>
              <a:rPr lang="de-DE" sz="1600" i="0" dirty="0">
                <a:solidFill>
                  <a:srgbClr val="000000"/>
                </a:solidFill>
                <a:effectLst/>
                <a:latin typeface="Arial" panose="020B0604020202020204" pitchFamily="34" charset="0"/>
              </a:rPr>
              <a:t>(1) Der überlebende Ehegatte des Erblassers ist neben Verwandten der ersten Ordnung zu einem Viertel, neben Verwandten der zweiten Ordnung oder neben Großeltern zur Hälfte der Erbschaft als gesetzlicher Erbe berufen. Treffen mit Großeltern Abkömmlinge von Großeltern zusammen, so erhält der Ehegatte auch von der anderen Hälfte den Anteil, der nach § 1926 den Abkömmlingen zufallen würde.</a:t>
            </a:r>
          </a:p>
          <a:p>
            <a:pPr>
              <a:buNone/>
            </a:pPr>
            <a:r>
              <a:rPr lang="de-DE" sz="1600" i="0" dirty="0">
                <a:solidFill>
                  <a:srgbClr val="000000"/>
                </a:solidFill>
                <a:effectLst/>
                <a:latin typeface="Arial" panose="020B0604020202020204" pitchFamily="34" charset="0"/>
              </a:rPr>
              <a:t>(2) Sind weder Verwandte der ersten oder der zweiten Ordnung noch Großeltern vorhanden, so erhält der überlebende Ehegatte die ganze Erbschaft.</a:t>
            </a:r>
          </a:p>
          <a:p>
            <a:pPr>
              <a:buNone/>
            </a:pPr>
            <a:r>
              <a:rPr lang="de-DE" sz="1600" i="0" dirty="0">
                <a:solidFill>
                  <a:srgbClr val="000000"/>
                </a:solidFill>
                <a:effectLst/>
                <a:latin typeface="Arial" panose="020B0604020202020204" pitchFamily="34" charset="0"/>
              </a:rPr>
              <a:t>(3) Die Vorschrift des § 1371 bleibt unberührt.</a:t>
            </a:r>
          </a:p>
          <a:p>
            <a:pPr>
              <a:buNone/>
            </a:pPr>
            <a:r>
              <a:rPr lang="de-DE" sz="1600" i="0" dirty="0">
                <a:solidFill>
                  <a:srgbClr val="000000"/>
                </a:solidFill>
                <a:effectLst/>
                <a:latin typeface="Arial" panose="020B0604020202020204" pitchFamily="34" charset="0"/>
              </a:rPr>
              <a:t>(4) Bestand beim Erbfall </a:t>
            </a:r>
            <a:r>
              <a:rPr lang="de-DE" sz="1600" b="1" i="0" dirty="0">
                <a:solidFill>
                  <a:srgbClr val="000000"/>
                </a:solidFill>
                <a:effectLst/>
                <a:latin typeface="Arial" panose="020B0604020202020204" pitchFamily="34" charset="0"/>
              </a:rPr>
              <a:t>Gütertrennung</a:t>
            </a:r>
            <a:r>
              <a:rPr lang="de-DE" sz="1600" i="0" dirty="0">
                <a:solidFill>
                  <a:srgbClr val="000000"/>
                </a:solidFill>
                <a:effectLst/>
                <a:latin typeface="Arial" panose="020B0604020202020204" pitchFamily="34" charset="0"/>
              </a:rPr>
              <a:t> und sind als gesetzliche Erben </a:t>
            </a:r>
            <a:r>
              <a:rPr lang="de-DE" sz="1600" b="1" i="0" dirty="0">
                <a:solidFill>
                  <a:srgbClr val="000000"/>
                </a:solidFill>
                <a:effectLst/>
                <a:latin typeface="Arial" panose="020B0604020202020204" pitchFamily="34" charset="0"/>
              </a:rPr>
              <a:t>neben dem überlebenden Ehegatten ein oder zwei Kinder </a:t>
            </a:r>
            <a:r>
              <a:rPr lang="de-DE" sz="1600" i="0" dirty="0">
                <a:solidFill>
                  <a:srgbClr val="000000"/>
                </a:solidFill>
                <a:effectLst/>
                <a:latin typeface="Arial" panose="020B0604020202020204" pitchFamily="34" charset="0"/>
              </a:rPr>
              <a:t>des Erblassers berufen, so erben der überlebende Ehegatte und </a:t>
            </a:r>
            <a:r>
              <a:rPr lang="de-DE" sz="1600" b="1" i="0" dirty="0">
                <a:solidFill>
                  <a:srgbClr val="000000"/>
                </a:solidFill>
                <a:effectLst/>
                <a:latin typeface="Arial" panose="020B0604020202020204" pitchFamily="34" charset="0"/>
              </a:rPr>
              <a:t>jedes Kind zu gleichen Teilen</a:t>
            </a:r>
            <a:r>
              <a:rPr lang="de-DE" sz="1600" i="0" dirty="0">
                <a:solidFill>
                  <a:srgbClr val="000000"/>
                </a:solidFill>
                <a:effectLst/>
                <a:latin typeface="Arial" panose="020B0604020202020204" pitchFamily="34" charset="0"/>
              </a:rPr>
              <a:t>; </a:t>
            </a:r>
            <a:r>
              <a:rPr lang="de-DE" sz="1600" b="1" i="0" dirty="0">
                <a:solidFill>
                  <a:srgbClr val="000000"/>
                </a:solidFill>
                <a:effectLst/>
                <a:latin typeface="Arial" panose="020B0604020202020204" pitchFamily="34" charset="0"/>
              </a:rPr>
              <a:t>§ 1924 Abs. 3 gilt auch in diesem Falle.</a:t>
            </a:r>
          </a:p>
        </p:txBody>
      </p:sp>
      <p:pic>
        <p:nvPicPr>
          <p:cNvPr id="12" name="Grafik 11">
            <a:extLst>
              <a:ext uri="{FF2B5EF4-FFF2-40B4-BE49-F238E27FC236}">
                <a16:creationId xmlns:a16="http://schemas.microsoft.com/office/drawing/2014/main" id="{814345E5-D610-9C17-8A35-D6AECE6FB525}"/>
              </a:ext>
            </a:extLst>
          </p:cNvPr>
          <p:cNvPicPr>
            <a:picLocks noChangeAspect="1"/>
          </p:cNvPicPr>
          <p:nvPr/>
        </p:nvPicPr>
        <p:blipFill>
          <a:blip r:embed="rId12"/>
          <a:stretch>
            <a:fillRect/>
          </a:stretch>
        </p:blipFill>
        <p:spPr>
          <a:xfrm>
            <a:off x="9080575" y="3394255"/>
            <a:ext cx="2943636" cy="3296110"/>
          </a:xfrm>
          <a:prstGeom prst="rect">
            <a:avLst/>
          </a:prstGeom>
        </p:spPr>
      </p:pic>
      <p:sp>
        <p:nvSpPr>
          <p:cNvPr id="15" name="Rechteck 14">
            <a:extLst>
              <a:ext uri="{FF2B5EF4-FFF2-40B4-BE49-F238E27FC236}">
                <a16:creationId xmlns:a16="http://schemas.microsoft.com/office/drawing/2014/main" id="{4D3B9374-007B-4FE7-A1F3-3393AF3CD579}"/>
              </a:ext>
            </a:extLst>
          </p:cNvPr>
          <p:cNvSpPr/>
          <p:nvPr/>
        </p:nvSpPr>
        <p:spPr>
          <a:xfrm>
            <a:off x="8243625" y="0"/>
            <a:ext cx="3780586" cy="1261884"/>
          </a:xfrm>
          <a:prstGeom prst="rect">
            <a:avLst/>
          </a:prstGeom>
          <a:noFill/>
        </p:spPr>
        <p:txBody>
          <a:bodyPr wrap="none" lIns="91440" tIns="45720" rIns="91440" bIns="45720">
            <a:spAutoFit/>
          </a:bodyPr>
          <a:lstStyle/>
          <a:p>
            <a:pPr algn="ctr"/>
            <a:r>
              <a:rPr lang="de-DE" sz="3600" b="0" cap="none" spc="0" dirty="0">
                <a:ln w="0"/>
                <a:solidFill>
                  <a:schemeClr val="tx1"/>
                </a:solidFill>
                <a:effectLst>
                  <a:outerShdw blurRad="38100" dist="19050" dir="2700000" algn="tl" rotWithShape="0">
                    <a:schemeClr val="dk1">
                      <a:alpha val="40000"/>
                    </a:schemeClr>
                  </a:outerShdw>
                </a:effectLst>
              </a:rPr>
              <a:t>Ehegattenerbrecht</a:t>
            </a:r>
            <a:r>
              <a:rPr lang="de-DE" sz="4000" b="0" cap="none" spc="0" dirty="0">
                <a:ln w="0"/>
                <a:solidFill>
                  <a:schemeClr val="tx1"/>
                </a:solidFill>
                <a:effectLst>
                  <a:outerShdw blurRad="38100" dist="19050" dir="2700000" algn="tl" rotWithShape="0">
                    <a:schemeClr val="dk1">
                      <a:alpha val="40000"/>
                    </a:schemeClr>
                  </a:outerShdw>
                </a:effectLst>
              </a:rPr>
              <a:t> </a:t>
            </a:r>
          </a:p>
          <a:p>
            <a:pPr algn="ctr"/>
            <a:r>
              <a:rPr lang="de-DE" sz="2400" dirty="0">
                <a:ln w="0"/>
                <a:effectLst>
                  <a:outerShdw blurRad="38100" dist="19050" dir="2700000" algn="tl" rotWithShape="0">
                    <a:schemeClr val="dk1">
                      <a:alpha val="40000"/>
                    </a:schemeClr>
                  </a:outerShdw>
                </a:effectLst>
              </a:rPr>
              <a:t>b</a:t>
            </a:r>
            <a:r>
              <a:rPr lang="de-DE" sz="2400" b="0" cap="none" spc="0" dirty="0">
                <a:ln w="0"/>
                <a:solidFill>
                  <a:schemeClr val="tx1"/>
                </a:solidFill>
                <a:effectLst>
                  <a:outerShdw blurRad="38100" dist="19050" dir="2700000" algn="tl" rotWithShape="0">
                    <a:schemeClr val="dk1">
                      <a:alpha val="40000"/>
                    </a:schemeClr>
                  </a:outerShdw>
                </a:effectLst>
              </a:rPr>
              <a:t>ei</a:t>
            </a:r>
            <a:r>
              <a:rPr lang="de-DE" sz="3600" dirty="0">
                <a:ln w="0"/>
                <a:effectLst>
                  <a:outerShdw blurRad="38100" dist="19050" dir="2700000" algn="tl" rotWithShape="0">
                    <a:schemeClr val="dk1">
                      <a:alpha val="40000"/>
                    </a:schemeClr>
                  </a:outerShdw>
                </a:effectLst>
              </a:rPr>
              <a:t> </a:t>
            </a:r>
            <a:r>
              <a:rPr lang="de-DE" sz="2400" dirty="0">
                <a:ln w="0"/>
                <a:effectLst>
                  <a:outerShdw blurRad="38100" dist="19050" dir="2700000" algn="tl" rotWithShape="0">
                    <a:schemeClr val="dk1">
                      <a:alpha val="40000"/>
                    </a:schemeClr>
                  </a:outerShdw>
                </a:effectLst>
              </a:rPr>
              <a:t>Zugewinngemeinschaft</a:t>
            </a:r>
            <a:endParaRPr lang="de-DE"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32481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681EB-AF38-CF87-A1EA-DFD79E2945D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8D7D31-C6C9-04CE-FBFF-6E43FAFBEAFF}"/>
              </a:ext>
            </a:extLst>
          </p:cNvPr>
          <p:cNvSpPr>
            <a:spLocks noGrp="1"/>
          </p:cNvSpPr>
          <p:nvPr>
            <p:ph type="title"/>
          </p:nvPr>
        </p:nvSpPr>
        <p:spPr/>
        <p:txBody>
          <a:bodyPr>
            <a:normAutofit fontScale="90000"/>
          </a:bodyPr>
          <a:lstStyle/>
          <a:p>
            <a:r>
              <a:rPr lang="de-DE" sz="4000" dirty="0"/>
              <a:t>Gewillkürte Erbfolge</a:t>
            </a:r>
            <a:br>
              <a:rPr lang="de-DE" dirty="0"/>
            </a:br>
            <a:r>
              <a:rPr lang="de-DE" dirty="0"/>
              <a:t>Grundsatz der Testierfreiheit</a:t>
            </a:r>
          </a:p>
        </p:txBody>
      </p:sp>
      <p:sp>
        <p:nvSpPr>
          <p:cNvPr id="3" name="Inhaltsplatzhalter 2">
            <a:extLst>
              <a:ext uri="{FF2B5EF4-FFF2-40B4-BE49-F238E27FC236}">
                <a16:creationId xmlns:a16="http://schemas.microsoft.com/office/drawing/2014/main" id="{E2F91654-43FC-D99E-57C0-7AE173048AB1}"/>
              </a:ext>
            </a:extLst>
          </p:cNvPr>
          <p:cNvSpPr>
            <a:spLocks noGrp="1"/>
          </p:cNvSpPr>
          <p:nvPr>
            <p:ph idx="1"/>
          </p:nvPr>
        </p:nvSpPr>
        <p:spPr>
          <a:xfrm>
            <a:off x="302748" y="2651449"/>
            <a:ext cx="6279121" cy="3101983"/>
          </a:xfrm>
        </p:spPr>
        <p:txBody>
          <a:bodyPr>
            <a:normAutofit fontScale="85000" lnSpcReduction="20000"/>
          </a:bodyPr>
          <a:lstStyle/>
          <a:p>
            <a:r>
              <a:rPr lang="de-DE" sz="3200" dirty="0"/>
              <a:t>der Erblasser kann durch Testament oder Erbvertrag frei bestimmen, wer ihn beerben soll</a:t>
            </a:r>
          </a:p>
          <a:p>
            <a:r>
              <a:rPr lang="de-DE" sz="3200" dirty="0"/>
              <a:t>der Erblasser kann einen gesetzlichen Erben durch Testament von der Erbfolge ausschließen</a:t>
            </a:r>
          </a:p>
          <a:p>
            <a:r>
              <a:rPr lang="de-DE" sz="3200" dirty="0"/>
              <a:t>Pflichtteilsberechtigte können nicht ganz übergangen werden</a:t>
            </a:r>
          </a:p>
          <a:p>
            <a:pPr marL="0" indent="0">
              <a:buNone/>
            </a:pPr>
            <a:endParaRPr lang="de-DE" dirty="0"/>
          </a:p>
        </p:txBody>
      </p:sp>
      <p:sp>
        <p:nvSpPr>
          <p:cNvPr id="5" name="Textfeld 4">
            <a:extLst>
              <a:ext uri="{FF2B5EF4-FFF2-40B4-BE49-F238E27FC236}">
                <a16:creationId xmlns:a16="http://schemas.microsoft.com/office/drawing/2014/main" id="{5F53FCE3-DAA7-4000-BF87-53AA58637807}"/>
              </a:ext>
            </a:extLst>
          </p:cNvPr>
          <p:cNvSpPr txBox="1"/>
          <p:nvPr/>
        </p:nvSpPr>
        <p:spPr>
          <a:xfrm>
            <a:off x="6380431" y="3759735"/>
            <a:ext cx="6097508"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1938 Enterbung ohne Erbeinsetzung</a:t>
            </a:r>
          </a:p>
          <a:p>
            <a:pPr algn="l">
              <a:buNone/>
            </a:pPr>
            <a:r>
              <a:rPr lang="de-DE" b="0" i="0" dirty="0">
                <a:solidFill>
                  <a:srgbClr val="000000"/>
                </a:solidFill>
                <a:effectLst/>
                <a:latin typeface="Arial" panose="020B0604020202020204" pitchFamily="34" charset="0"/>
              </a:rPr>
              <a:t>Der Erblasser kann durch Testament einen Verwandten, den Ehegatten oder den Lebenspartner von der gesetzlichen Erbfolge ausschließen, ohne einen Erben einzusetzen.</a:t>
            </a:r>
          </a:p>
        </p:txBody>
      </p:sp>
      <p:sp>
        <p:nvSpPr>
          <p:cNvPr id="7" name="Textfeld 6">
            <a:extLst>
              <a:ext uri="{FF2B5EF4-FFF2-40B4-BE49-F238E27FC236}">
                <a16:creationId xmlns:a16="http://schemas.microsoft.com/office/drawing/2014/main" id="{340F9268-52C8-3C4F-87E0-6BCEB8D1177C}"/>
              </a:ext>
            </a:extLst>
          </p:cNvPr>
          <p:cNvSpPr txBox="1"/>
          <p:nvPr/>
        </p:nvSpPr>
        <p:spPr>
          <a:xfrm>
            <a:off x="6398537" y="2548180"/>
            <a:ext cx="5669732"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1937 Erbeinsetzung durch letztwillige Verfügung</a:t>
            </a:r>
          </a:p>
          <a:p>
            <a:pPr algn="l">
              <a:buNone/>
            </a:pPr>
            <a:r>
              <a:rPr lang="de-DE" b="0" i="0" dirty="0">
                <a:solidFill>
                  <a:srgbClr val="000000"/>
                </a:solidFill>
                <a:effectLst/>
                <a:latin typeface="Arial" panose="020B0604020202020204" pitchFamily="34" charset="0"/>
              </a:rPr>
              <a:t>Der Erblasser kann durch einseitige Verfügung von Todes wegen (Testament, letztwillige Verfügung) den Erben bestimmen.</a:t>
            </a:r>
          </a:p>
        </p:txBody>
      </p:sp>
    </p:spTree>
    <p:extLst>
      <p:ext uri="{BB962C8B-B14F-4D97-AF65-F5344CB8AC3E}">
        <p14:creationId xmlns:p14="http://schemas.microsoft.com/office/powerpoint/2010/main" val="2371326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C2C48-1BB8-EDD9-D9D5-55DEF9BC2ABC}"/>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87E0B26A-C1B4-425F-4F90-54F27D3DFE26}"/>
              </a:ext>
            </a:extLst>
          </p:cNvPr>
          <p:cNvSpPr txBox="1"/>
          <p:nvPr/>
        </p:nvSpPr>
        <p:spPr>
          <a:xfrm>
            <a:off x="0" y="1990322"/>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8D3E0A1B-26CE-95BE-CFB5-149D2DE05437}"/>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FBCF9B2B-EC15-1AD0-2132-A5AED5011FE5}"/>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386EA0FC-6356-7936-CAAB-AFFA6E36C2C8}"/>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33DD59E9-3BED-8171-8BDA-475881B22A4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3BCF1024-559D-23D9-5379-408307D7B86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B63D2EC3-1A0A-03C7-7321-9457C546A696}"/>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1103F412-EA4D-B091-69E1-737307A24D13}"/>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0473A8C7-65D3-9063-4393-D10A75B8C3C1}"/>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E75C0C2F-FB2D-0513-CEC1-C8D3EA2BF997}"/>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3F002395-8D58-5B57-2EC5-468DE1CF3C6F}"/>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43A55579-C36B-BD50-8DF2-714BD10266D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B579B6D0-8BDB-F6DD-1EBF-942E15F6947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6E0EACE5-D880-E343-4FE5-4857DFC19C39}"/>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6057AE6F-EA22-C311-DF44-56F5C52B96AD}"/>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CE14E72A-4060-83B9-BC0F-AE8F1873A19D}"/>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73B5C82B-DB83-7F6E-09AB-3A57E1D7CDB0}"/>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F57A5DF1-C05B-F95F-58EF-55DE1AFC1B9D}"/>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C2748B9B-5A08-0337-05B4-FEA4426D0A5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547492E7-5D52-9723-F69C-7FFD7CAB7CE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1433E601-B602-3220-ADA7-D2020C8D8D3B}"/>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EF9B72E8-EDAA-39E7-7B02-1335A9105AD2}"/>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0D48947A-E739-CD43-23AA-2D768711BEE2}"/>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1BD5F374-22E4-F46C-9181-C7413FD89BFC}"/>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9A65C457-CD1B-CC47-E816-4307E9E74D3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02390031-66C1-0160-F8DD-5FD6C659E506}"/>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B61F8FF1-02C3-2863-0A16-A6CCF91B0CCA}"/>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C17BC35A-FF16-B005-3C80-77D4AD3331F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77049BC8-FB86-E8DA-4690-6072D460D2AC}"/>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cxnSp>
        <p:nvCxnSpPr>
          <p:cNvPr id="153" name="Gerader Verbinder 152">
            <a:extLst>
              <a:ext uri="{FF2B5EF4-FFF2-40B4-BE49-F238E27FC236}">
                <a16:creationId xmlns:a16="http://schemas.microsoft.com/office/drawing/2014/main" id="{A4213086-6D06-418C-645A-76D95A5EEA8E}"/>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05BE3CB7-5673-7077-47A4-05A0744CBDDE}"/>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580C30C2-9992-18FD-A5C7-984C25A8FF14}"/>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4E53D7D4-DFC6-BF70-7519-F91F567CF263}"/>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3528EE53-F22F-EADE-B3B2-C53C3EBF339A}"/>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68FB87E5-BDD2-E933-774E-BE14F9C5EC63}"/>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69A45402-E9F9-B53C-F4DF-C4FD78134204}"/>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5F51E5E8-7CE3-5DB1-6B4B-C1C2C100D4E0}"/>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06AEEFDB-D7D8-79C2-EAE6-CA44C46E08F7}"/>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2" name="Rechteck 1">
            <a:extLst>
              <a:ext uri="{FF2B5EF4-FFF2-40B4-BE49-F238E27FC236}">
                <a16:creationId xmlns:a16="http://schemas.microsoft.com/office/drawing/2014/main" id="{70F6E0B3-03CB-3865-DC49-E25386D98229}"/>
              </a:ext>
            </a:extLst>
          </p:cNvPr>
          <p:cNvSpPr/>
          <p:nvPr/>
        </p:nvSpPr>
        <p:spPr>
          <a:xfrm>
            <a:off x="157715" y="1187231"/>
            <a:ext cx="4433266"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Wer ist pflichtteilsberechtigt?</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8" name="Textfeld 7">
            <a:extLst>
              <a:ext uri="{FF2B5EF4-FFF2-40B4-BE49-F238E27FC236}">
                <a16:creationId xmlns:a16="http://schemas.microsoft.com/office/drawing/2014/main" id="{D659A885-4977-8F48-F7BD-0E30B4FC4032}"/>
              </a:ext>
            </a:extLst>
          </p:cNvPr>
          <p:cNvSpPr txBox="1"/>
          <p:nvPr/>
        </p:nvSpPr>
        <p:spPr>
          <a:xfrm>
            <a:off x="5055513" y="2565425"/>
            <a:ext cx="6292158" cy="2308324"/>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2303 Pflichtteilsberechtigte; Höhe des Pflichtteils</a:t>
            </a:r>
          </a:p>
          <a:p>
            <a:pPr algn="l">
              <a:buNone/>
            </a:pPr>
            <a:r>
              <a:rPr lang="de-DE" b="0" i="0" dirty="0">
                <a:solidFill>
                  <a:srgbClr val="000000"/>
                </a:solidFill>
                <a:effectLst/>
                <a:latin typeface="Arial" panose="020B0604020202020204" pitchFamily="34" charset="0"/>
              </a:rPr>
              <a:t>(1) Ist ein </a:t>
            </a:r>
            <a:r>
              <a:rPr lang="de-DE" b="1" i="0" dirty="0">
                <a:solidFill>
                  <a:srgbClr val="000000"/>
                </a:solidFill>
                <a:effectLst/>
                <a:latin typeface="Arial" panose="020B0604020202020204" pitchFamily="34" charset="0"/>
              </a:rPr>
              <a:t>Abkömmling des Erblassers </a:t>
            </a:r>
            <a:r>
              <a:rPr lang="de-DE" b="0" i="0" dirty="0">
                <a:solidFill>
                  <a:srgbClr val="000000"/>
                </a:solidFill>
                <a:effectLst/>
                <a:latin typeface="Arial" panose="020B0604020202020204" pitchFamily="34" charset="0"/>
              </a:rPr>
              <a:t>durch Verfügung von Todes wegen von der Erbfolge ausgeschlossen, so kann er von dem Erben den Pflichtteil verlangen. </a:t>
            </a:r>
            <a:r>
              <a:rPr lang="de-DE" b="1" i="0" dirty="0">
                <a:solidFill>
                  <a:srgbClr val="000000"/>
                </a:solidFill>
                <a:effectLst/>
                <a:latin typeface="Arial" panose="020B0604020202020204" pitchFamily="34" charset="0"/>
              </a:rPr>
              <a:t>Der Pflichtteil besteht in der Hälfte des Wertes des gesetzlichen Erbteils.</a:t>
            </a:r>
          </a:p>
          <a:p>
            <a:pPr algn="l">
              <a:buNone/>
            </a:pPr>
            <a:r>
              <a:rPr lang="de-DE" b="0" i="0" dirty="0">
                <a:solidFill>
                  <a:srgbClr val="000000"/>
                </a:solidFill>
                <a:effectLst/>
                <a:latin typeface="Arial" panose="020B0604020202020204" pitchFamily="34" charset="0"/>
              </a:rPr>
              <a:t>(2) … Die Vorschrift des § 1371 bleibt unberührt.</a:t>
            </a:r>
          </a:p>
        </p:txBody>
      </p:sp>
      <p:sp>
        <p:nvSpPr>
          <p:cNvPr id="9" name="Rechteck 8">
            <a:extLst>
              <a:ext uri="{FF2B5EF4-FFF2-40B4-BE49-F238E27FC236}">
                <a16:creationId xmlns:a16="http://schemas.microsoft.com/office/drawing/2014/main" id="{EF515C83-B7ED-0595-A9E8-50D21620140B}"/>
              </a:ext>
            </a:extLst>
          </p:cNvPr>
          <p:cNvSpPr/>
          <p:nvPr/>
        </p:nvSpPr>
        <p:spPr>
          <a:xfrm>
            <a:off x="-117020" y="3873689"/>
            <a:ext cx="1372492"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½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¼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0" name="Rechteck 9">
            <a:extLst>
              <a:ext uri="{FF2B5EF4-FFF2-40B4-BE49-F238E27FC236}">
                <a16:creationId xmlns:a16="http://schemas.microsoft.com/office/drawing/2014/main" id="{AC52AB98-B793-CABA-BD4B-4CDE9F6E8534}"/>
              </a:ext>
            </a:extLst>
          </p:cNvPr>
          <p:cNvSpPr/>
          <p:nvPr/>
        </p:nvSpPr>
        <p:spPr>
          <a:xfrm>
            <a:off x="-142524" y="5116380"/>
            <a:ext cx="1641796"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1/4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1/8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1" name="Rechteck 10">
            <a:extLst>
              <a:ext uri="{FF2B5EF4-FFF2-40B4-BE49-F238E27FC236}">
                <a16:creationId xmlns:a16="http://schemas.microsoft.com/office/drawing/2014/main" id="{EDF89DFC-BDB1-F677-7DAF-6B57DAF525C5}"/>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F6D75303-1B2C-0902-D881-3909F81A4A67}"/>
              </a:ext>
            </a:extLst>
          </p:cNvPr>
          <p:cNvSpPr/>
          <p:nvPr/>
        </p:nvSpPr>
        <p:spPr>
          <a:xfrm>
            <a:off x="2229186" y="6133652"/>
            <a:ext cx="179568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1/16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3" name="Rechteck 12">
            <a:extLst>
              <a:ext uri="{FF2B5EF4-FFF2-40B4-BE49-F238E27FC236}">
                <a16:creationId xmlns:a16="http://schemas.microsoft.com/office/drawing/2014/main" id="{2732B826-DC57-F2CA-2662-AB4457BC2376}"/>
              </a:ext>
            </a:extLst>
          </p:cNvPr>
          <p:cNvSpPr/>
          <p:nvPr/>
        </p:nvSpPr>
        <p:spPr>
          <a:xfrm>
            <a:off x="2707144" y="2578819"/>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4A76D4C5-2B7A-FD47-6115-44A2C576E293}"/>
              </a:ext>
            </a:extLst>
          </p:cNvPr>
          <p:cNvSpPr/>
          <p:nvPr/>
        </p:nvSpPr>
        <p:spPr>
          <a:xfrm>
            <a:off x="3174791" y="362781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FF77E228-ABF5-A912-009A-6FC2B37F1AC3}"/>
              </a:ext>
            </a:extLst>
          </p:cNvPr>
          <p:cNvSpPr/>
          <p:nvPr/>
        </p:nvSpPr>
        <p:spPr>
          <a:xfrm>
            <a:off x="2504247" y="3600322"/>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C6B9E654-4DD8-16BA-4183-43AF6881D63A}"/>
              </a:ext>
            </a:extLst>
          </p:cNvPr>
          <p:cNvSpPr/>
          <p:nvPr/>
        </p:nvSpPr>
        <p:spPr>
          <a:xfrm>
            <a:off x="1699163" y="2548840"/>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584FBC3E-393A-A9E4-E946-22C33885DC97}"/>
              </a:ext>
            </a:extLst>
          </p:cNvPr>
          <p:cNvSpPr/>
          <p:nvPr/>
        </p:nvSpPr>
        <p:spPr>
          <a:xfrm>
            <a:off x="4296558" y="6319571"/>
            <a:ext cx="3159839" cy="338554"/>
          </a:xfrm>
          <a:prstGeom prst="rect">
            <a:avLst/>
          </a:prstGeom>
          <a:noFill/>
        </p:spPr>
        <p:txBody>
          <a:bodyPr wrap="none" lIns="91440" tIns="45720" rIns="91440" bIns="45720">
            <a:spAutoFit/>
          </a:bodyPr>
          <a:lstStyle/>
          <a:p>
            <a:pPr algn="ctr"/>
            <a:r>
              <a:rPr lang="de-DE" sz="1600" b="0" cap="none" spc="0" dirty="0">
                <a:ln w="0"/>
                <a:solidFill>
                  <a:schemeClr val="tx1"/>
                </a:solidFill>
                <a:effectLst>
                  <a:outerShdw blurRad="38100" dist="19050" dir="2700000" algn="tl" rotWithShape="0">
                    <a:schemeClr val="dk1">
                      <a:alpha val="40000"/>
                    </a:schemeClr>
                  </a:outerShdw>
                </a:effectLst>
              </a:rPr>
              <a:t>Quoten im gesetzliche</a:t>
            </a:r>
            <a:r>
              <a:rPr lang="de-DE" sz="1600" dirty="0">
                <a:ln w="0"/>
                <a:effectLst>
                  <a:outerShdw blurRad="38100" dist="19050" dir="2700000" algn="tl" rotWithShape="0">
                    <a:schemeClr val="dk1">
                      <a:alpha val="40000"/>
                    </a:schemeClr>
                  </a:outerShdw>
                </a:effectLst>
              </a:rPr>
              <a:t>n Güterstand</a:t>
            </a:r>
            <a:endParaRPr lang="de-DE" sz="1600" b="0" cap="none" spc="0" dirty="0">
              <a:ln w="0"/>
              <a:solidFill>
                <a:schemeClr val="tx1"/>
              </a:solidFill>
              <a:effectLst>
                <a:outerShdw blurRad="38100" dist="19050" dir="2700000" algn="tl" rotWithShape="0">
                  <a:schemeClr val="dk1">
                    <a:alpha val="40000"/>
                  </a:schemeClr>
                </a:outerShdw>
              </a:effectLst>
            </a:endParaRPr>
          </a:p>
        </p:txBody>
      </p:sp>
      <p:sp>
        <p:nvSpPr>
          <p:cNvPr id="23" name="Rechteck 22">
            <a:extLst>
              <a:ext uri="{FF2B5EF4-FFF2-40B4-BE49-F238E27FC236}">
                <a16:creationId xmlns:a16="http://schemas.microsoft.com/office/drawing/2014/main" id="{23F30160-756A-1CBD-3BA6-A806846199DA}"/>
              </a:ext>
            </a:extLst>
          </p:cNvPr>
          <p:cNvSpPr/>
          <p:nvPr/>
        </p:nvSpPr>
        <p:spPr>
          <a:xfrm>
            <a:off x="243504" y="781227"/>
            <a:ext cx="4209807"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Wie hoch ist der Pflichtteil?</a:t>
            </a:r>
            <a:endParaRPr lang="de-DE" sz="4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64338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CEE8D1-C717-2AE2-0312-9149BF5AFB8A}"/>
              </a:ext>
            </a:extLst>
          </p:cNvPr>
          <p:cNvSpPr>
            <a:spLocks noGrp="1"/>
          </p:cNvSpPr>
          <p:nvPr>
            <p:ph type="title"/>
          </p:nvPr>
        </p:nvSpPr>
        <p:spPr/>
        <p:txBody>
          <a:bodyPr/>
          <a:lstStyle/>
          <a:p>
            <a:r>
              <a:rPr lang="de-DE" dirty="0"/>
              <a:t>Rechtliche Vorsorge</a:t>
            </a:r>
          </a:p>
        </p:txBody>
      </p:sp>
      <p:sp>
        <p:nvSpPr>
          <p:cNvPr id="3" name="Inhaltsplatzhalter 2">
            <a:extLst>
              <a:ext uri="{FF2B5EF4-FFF2-40B4-BE49-F238E27FC236}">
                <a16:creationId xmlns:a16="http://schemas.microsoft.com/office/drawing/2014/main" id="{C09AA753-0FBF-7E6F-6980-1DBD0B82013B}"/>
              </a:ext>
            </a:extLst>
          </p:cNvPr>
          <p:cNvSpPr>
            <a:spLocks noGrp="1"/>
          </p:cNvSpPr>
          <p:nvPr>
            <p:ph idx="1"/>
          </p:nvPr>
        </p:nvSpPr>
        <p:spPr/>
        <p:txBody>
          <a:bodyPr>
            <a:normAutofit/>
          </a:bodyPr>
          <a:lstStyle/>
          <a:p>
            <a:r>
              <a:rPr lang="de-DE" sz="2000" dirty="0"/>
              <a:t>Vorsorgebedarf ist eine individuelle Entscheidung, kaum generelle Empfehlungen möglich</a:t>
            </a:r>
          </a:p>
          <a:p>
            <a:r>
              <a:rPr lang="de-DE" sz="2000" dirty="0"/>
              <a:t>zur Entscheidungsfindung Kenntnis der gesetzlichen Regelungen erforderlich</a:t>
            </a:r>
          </a:p>
          <a:p>
            <a:pPr lvl="1"/>
            <a:r>
              <a:rPr lang="de-DE" sz="1800" dirty="0"/>
              <a:t>im Todesfall </a:t>
            </a:r>
            <a:r>
              <a:rPr lang="de-DE" sz="1800" dirty="0">
                <a:sym typeface="Wingdings" panose="05000000000000000000" pitchFamily="2" charset="2"/>
              </a:rPr>
              <a:t> g</a:t>
            </a:r>
            <a:r>
              <a:rPr lang="de-DE" sz="1800" dirty="0"/>
              <a:t>esetzliche Erbfolge </a:t>
            </a:r>
          </a:p>
          <a:p>
            <a:pPr lvl="1"/>
            <a:r>
              <a:rPr lang="de-DE" sz="1800" dirty="0"/>
              <a:t>im Krankheitsfall </a:t>
            </a:r>
            <a:r>
              <a:rPr lang="de-DE" sz="1800" dirty="0">
                <a:sym typeface="Wingdings" panose="05000000000000000000" pitchFamily="2" charset="2"/>
              </a:rPr>
              <a:t> Betreuungsrecht</a:t>
            </a:r>
            <a:endParaRPr lang="de-DE" sz="1800" dirty="0"/>
          </a:p>
          <a:p>
            <a:r>
              <a:rPr lang="de-DE" sz="2400" b="1" dirty="0"/>
              <a:t>Vorsorgebedarf ist keine Frage des Alters!!!</a:t>
            </a:r>
          </a:p>
          <a:p>
            <a:endParaRPr lang="de-DE" dirty="0"/>
          </a:p>
        </p:txBody>
      </p:sp>
    </p:spTree>
    <p:extLst>
      <p:ext uri="{BB962C8B-B14F-4D97-AF65-F5344CB8AC3E}">
        <p14:creationId xmlns:p14="http://schemas.microsoft.com/office/powerpoint/2010/main" val="1502168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6CEB5-1FA0-0592-84E5-ED8518351FA9}"/>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58CCDE6C-171C-8CE0-9370-1445346495EC}"/>
              </a:ext>
            </a:extLst>
          </p:cNvPr>
          <p:cNvSpPr txBox="1"/>
          <p:nvPr/>
        </p:nvSpPr>
        <p:spPr>
          <a:xfrm>
            <a:off x="-1" y="1990322"/>
            <a:ext cx="4970667"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BAD8F5C4-ADE4-70B5-DA1D-6BDE448C1575}"/>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CADA05A5-993F-DCE6-B886-FB55F1F1D2C7}"/>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45BA501E-4E6C-8C3C-750F-A7DE262820D8}"/>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0B61391E-438A-23E0-4CBF-26595758D14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19A1D483-A243-D4D6-579D-2364FAD0528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0AB2DAC8-A27D-367C-BAAA-A388A5AC8B25}"/>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410A8179-DDD4-77E0-ADB4-917A8E08285C}"/>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9748F5EA-D95E-5B5E-7387-0B0083C2C0A4}"/>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896AEDBE-BB5B-F6ED-24BE-0F62CC13195B}"/>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609BCF32-4E33-1FE5-EFF1-02BE6A673074}"/>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F5195757-C4DF-EB96-FD2C-0BE4B4D626E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AC62A60D-A4CA-83D1-41F4-7C76218F0F8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0ABB8CD1-54AB-CFB6-25AD-52610AC17735}"/>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BF3EB632-ED84-2427-DC2B-92E3A0AF7EED}"/>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08B7D0FF-7293-3D58-2921-D0F4B2AF81CA}"/>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483D48EB-A571-2EDC-D666-896EA985E343}"/>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35CAB213-C193-D191-D59B-92E2C32B62AA}"/>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174D1B30-835D-9F86-696C-085B0F44A03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07EF1EAB-6D76-A17D-5F15-51DDCBE4FAC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C28C1A2C-A642-0AE6-35FE-BA8CDE9284EC}"/>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76B67749-231E-6C72-FB0E-578E7E315A66}"/>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6AAED4CE-AC74-0792-4457-B1CD339A3598}"/>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823BBB43-5448-62F2-D9ED-8EB76251E89B}"/>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A5F7F2A6-B7C1-9626-F773-F650186BF65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8EBCADA1-4388-387E-C635-433A3681EE14}"/>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B17B4B96-D390-8B06-AE89-C9A3A777F05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F5154D7B-3094-4BBD-308D-07DAB14F0613}"/>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38309A64-B259-F2BB-4E87-99A59ACE2A6C}"/>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cxnSp>
        <p:nvCxnSpPr>
          <p:cNvPr id="153" name="Gerader Verbinder 152">
            <a:extLst>
              <a:ext uri="{FF2B5EF4-FFF2-40B4-BE49-F238E27FC236}">
                <a16:creationId xmlns:a16="http://schemas.microsoft.com/office/drawing/2014/main" id="{D1201883-4FD6-D449-7499-D893E7607DF0}"/>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1199DC4A-B08A-7B59-D214-E76FB2BED58A}"/>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22D04E7B-F254-445D-FF20-9979AEA9FF79}"/>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90475110-EA26-6B37-602B-1C4730E18809}"/>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1B53BAE1-9062-CA3D-F636-9FC16B6F0CAF}"/>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3B66AAD8-4CD0-8446-3386-98C8FB38EBF8}"/>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4C28238D-1C96-EAB2-2E97-CCD038935E98}"/>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56652778-4A11-F642-E1C9-133C87594CAB}"/>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B9AC221C-9708-154C-6D0B-99E7E4717452}"/>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8" name="Textfeld 7">
            <a:extLst>
              <a:ext uri="{FF2B5EF4-FFF2-40B4-BE49-F238E27FC236}">
                <a16:creationId xmlns:a16="http://schemas.microsoft.com/office/drawing/2014/main" id="{433F1E3D-0BE3-3D0D-2445-0F57EFA8DD8B}"/>
              </a:ext>
            </a:extLst>
          </p:cNvPr>
          <p:cNvSpPr txBox="1"/>
          <p:nvPr/>
        </p:nvSpPr>
        <p:spPr>
          <a:xfrm>
            <a:off x="5055513" y="2565425"/>
            <a:ext cx="6292158" cy="2862322"/>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2303 Pflichtteilsberechtigte; Höhe des Pflichtteils</a:t>
            </a:r>
          </a:p>
          <a:p>
            <a:pPr algn="l">
              <a:buNone/>
            </a:pPr>
            <a:r>
              <a:rPr lang="de-DE" b="0" i="0" dirty="0">
                <a:solidFill>
                  <a:srgbClr val="000000"/>
                </a:solidFill>
                <a:effectLst/>
                <a:latin typeface="Arial" panose="020B0604020202020204" pitchFamily="34" charset="0"/>
              </a:rPr>
              <a:t>(1) Ist ein Abkömmling des Erblassers durch Verfügung von Todes wegen von der Erbfolge ausgeschlossen, so kann er von dem Erben den Pflichtteil verlangen. Der Pflichtteil besteht in der Hälfte des Wertes des gesetzlichen Erbteils.</a:t>
            </a:r>
          </a:p>
          <a:p>
            <a:pPr algn="l">
              <a:buNone/>
            </a:pPr>
            <a:r>
              <a:rPr lang="de-DE" b="1" i="0" dirty="0">
                <a:solidFill>
                  <a:srgbClr val="000000"/>
                </a:solidFill>
                <a:effectLst/>
                <a:latin typeface="Arial" panose="020B0604020202020204" pitchFamily="34" charset="0"/>
              </a:rPr>
              <a:t>(2) Das gleiche Recht steht den Eltern und dem Ehegatten des Erblassers zu, wenn sie durch Verfügung von Todes wegen von der Erbfolge ausgeschlossen sind. </a:t>
            </a:r>
            <a:r>
              <a:rPr lang="de-DE" b="0" i="0" dirty="0">
                <a:solidFill>
                  <a:srgbClr val="000000"/>
                </a:solidFill>
                <a:effectLst/>
                <a:latin typeface="Arial" panose="020B0604020202020204" pitchFamily="34" charset="0"/>
              </a:rPr>
              <a:t>Die Vorschrift des § 1371 bleibt unberührt.</a:t>
            </a:r>
          </a:p>
        </p:txBody>
      </p:sp>
      <p:sp>
        <p:nvSpPr>
          <p:cNvPr id="9" name="Rechteck 8">
            <a:extLst>
              <a:ext uri="{FF2B5EF4-FFF2-40B4-BE49-F238E27FC236}">
                <a16:creationId xmlns:a16="http://schemas.microsoft.com/office/drawing/2014/main" id="{5311D62A-BFC2-7338-ED1A-429C58C86093}"/>
              </a:ext>
            </a:extLst>
          </p:cNvPr>
          <p:cNvSpPr/>
          <p:nvPr/>
        </p:nvSpPr>
        <p:spPr>
          <a:xfrm>
            <a:off x="-101661" y="4009600"/>
            <a:ext cx="150714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¾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3/8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0" name="Rechteck 9">
            <a:extLst>
              <a:ext uri="{FF2B5EF4-FFF2-40B4-BE49-F238E27FC236}">
                <a16:creationId xmlns:a16="http://schemas.microsoft.com/office/drawing/2014/main" id="{9AEA2E14-18DB-D252-61AB-639AE3DBF6EE}"/>
              </a:ext>
            </a:extLst>
          </p:cNvPr>
          <p:cNvSpPr/>
          <p:nvPr/>
        </p:nvSpPr>
        <p:spPr>
          <a:xfrm>
            <a:off x="-4115" y="2456172"/>
            <a:ext cx="1795683"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1/16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1" name="Rechteck 10">
            <a:extLst>
              <a:ext uri="{FF2B5EF4-FFF2-40B4-BE49-F238E27FC236}">
                <a16:creationId xmlns:a16="http://schemas.microsoft.com/office/drawing/2014/main" id="{783E3A34-4923-A8DA-11C7-0BB37B4F96EE}"/>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F1EFBA81-604A-6F79-A417-2C7A7203A3CA}"/>
              </a:ext>
            </a:extLst>
          </p:cNvPr>
          <p:cNvSpPr/>
          <p:nvPr/>
        </p:nvSpPr>
        <p:spPr>
          <a:xfrm>
            <a:off x="1030556" y="487706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383F29AD-37E1-5E5F-BF28-404D8905B366}"/>
              </a:ext>
            </a:extLst>
          </p:cNvPr>
          <p:cNvSpPr/>
          <p:nvPr/>
        </p:nvSpPr>
        <p:spPr>
          <a:xfrm>
            <a:off x="1324229" y="589211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6C9AAA24-54F3-746C-E86D-1DC46F872D20}"/>
              </a:ext>
            </a:extLst>
          </p:cNvPr>
          <p:cNvSpPr/>
          <p:nvPr/>
        </p:nvSpPr>
        <p:spPr>
          <a:xfrm>
            <a:off x="1792278" y="588013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2C38971A-5B39-3DE7-9D69-DDACB609590A}"/>
              </a:ext>
            </a:extLst>
          </p:cNvPr>
          <p:cNvSpPr/>
          <p:nvPr/>
        </p:nvSpPr>
        <p:spPr>
          <a:xfrm>
            <a:off x="3174791" y="362781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BB13BC6D-F84C-6ACC-7CA5-8164B50F0A90}"/>
              </a:ext>
            </a:extLst>
          </p:cNvPr>
          <p:cNvSpPr/>
          <p:nvPr/>
        </p:nvSpPr>
        <p:spPr>
          <a:xfrm>
            <a:off x="2497233" y="3627157"/>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D79B17E5-9198-7D45-F4F0-67C6128DFDE6}"/>
              </a:ext>
            </a:extLst>
          </p:cNvPr>
          <p:cNvSpPr/>
          <p:nvPr/>
        </p:nvSpPr>
        <p:spPr>
          <a:xfrm>
            <a:off x="3374121" y="2512286"/>
            <a:ext cx="1795683"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1/16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30" name="Rechteck 29">
            <a:extLst>
              <a:ext uri="{FF2B5EF4-FFF2-40B4-BE49-F238E27FC236}">
                <a16:creationId xmlns:a16="http://schemas.microsoft.com/office/drawing/2014/main" id="{B7B36E8E-82ED-012E-579B-B291AFD45CA7}"/>
              </a:ext>
            </a:extLst>
          </p:cNvPr>
          <p:cNvSpPr/>
          <p:nvPr/>
        </p:nvSpPr>
        <p:spPr>
          <a:xfrm>
            <a:off x="157715" y="1187231"/>
            <a:ext cx="4433266"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Wer ist pflichtteilsberechtigt?</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3" name="Rechteck 32">
            <a:extLst>
              <a:ext uri="{FF2B5EF4-FFF2-40B4-BE49-F238E27FC236}">
                <a16:creationId xmlns:a16="http://schemas.microsoft.com/office/drawing/2014/main" id="{FE1E19B4-13D3-69E8-4429-D2F723B0D00B}"/>
              </a:ext>
            </a:extLst>
          </p:cNvPr>
          <p:cNvSpPr/>
          <p:nvPr/>
        </p:nvSpPr>
        <p:spPr>
          <a:xfrm>
            <a:off x="243504" y="781227"/>
            <a:ext cx="4209807"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Wie hoch ist der Pflichtteil?</a:t>
            </a:r>
            <a:endParaRPr lang="de-DE" sz="4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24951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D1982-EDFE-396B-675B-81411B3A5E4D}"/>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9803B3C4-EED6-90D7-36B6-F8739B42331C}"/>
              </a:ext>
            </a:extLst>
          </p:cNvPr>
          <p:cNvSpPr txBox="1"/>
          <p:nvPr/>
        </p:nvSpPr>
        <p:spPr>
          <a:xfrm>
            <a:off x="0" y="1990322"/>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97FD4FF7-4457-EEED-4433-502A8DC7FE80}"/>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EEFAF153-2189-8F4A-D983-3644CE5F214C}"/>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6B65FE36-C170-6622-49F2-49D6E6924C95}"/>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A1D59038-25B4-51AC-55E4-A4DD70C056F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CAD39F45-BABD-E1A0-EAA0-6FBCE7803C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48672EE9-8DFE-E7DD-5645-2E2844CF0B3A}"/>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EDA74333-3789-4378-8974-A08E3F715493}"/>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3C72273A-08D3-E78E-4ADB-266F4EA9ADFB}"/>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7BF04558-C22D-8DC8-C0A2-724C54800574}"/>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C8712811-3396-273A-AA78-41D69B036408}"/>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0F98176E-3360-D6D3-8EAA-EEC4DD7F073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6D76C2DE-0DF3-F379-76F0-CA99A30A526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6D83D102-DF84-7C04-55E9-55D59E90F69E}"/>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D058A30E-BB40-6991-F9FF-1ACAE375E072}"/>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12ECEDF8-FAD0-D0C2-7BE4-BDC1454AC913}"/>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061EF97F-F6D1-C035-EEA7-0755A1D4343B}"/>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B506E5EE-7F99-0676-F4AF-E2E751EF885E}"/>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8ECDEA34-2151-1D17-E0E0-C3C2DD9F0D2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0193A921-DB04-3D4C-ED9A-517F7C27868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F6CFC26D-8340-25FA-51B8-57A41CCC49F4}"/>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4E31C14E-E241-91BB-3157-4791F2610A19}"/>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50BD9DA9-3919-FA69-5D20-846054776FED}"/>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A03452C5-F351-A86B-AD19-03B56C222FCA}"/>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7683143E-A904-2571-69D6-A76144D79B8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A60062C8-CC5C-3227-00B5-419CF931F89E}"/>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14366924-1A7B-A8A5-479C-0EDFEF4AC24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2DB0B359-7705-AE62-30B3-979DCDA4BBF7}"/>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59B06FDA-822E-D325-8A5C-FA45B928A3EA}"/>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cxnSp>
        <p:nvCxnSpPr>
          <p:cNvPr id="153" name="Gerader Verbinder 152">
            <a:extLst>
              <a:ext uri="{FF2B5EF4-FFF2-40B4-BE49-F238E27FC236}">
                <a16:creationId xmlns:a16="http://schemas.microsoft.com/office/drawing/2014/main" id="{9EDB86BF-C847-BC45-CE79-AF9C4992CA79}"/>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7B14F5C9-D7A0-1CA7-DC1D-B51B8D4EC932}"/>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6D1A1FBF-AC83-4339-69B5-09D7E805CF7E}"/>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56E25BE4-20D3-E707-71AF-571FDB07AEF2}"/>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485B8D0E-CC86-83AD-1724-7A0AE11D0C95}"/>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30664FE1-BA2B-FB77-5358-CF9A77A52FC7}"/>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E5EE03CD-FC22-FBA9-E56F-7E09D7F0F743}"/>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71D9C3AA-52DE-88C2-8BF4-94516CD1B67B}"/>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3529AFF2-EF78-C03B-5A54-D4F7A935B884}"/>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8" name="Textfeld 7">
            <a:extLst>
              <a:ext uri="{FF2B5EF4-FFF2-40B4-BE49-F238E27FC236}">
                <a16:creationId xmlns:a16="http://schemas.microsoft.com/office/drawing/2014/main" id="{BD1B2EB7-02F5-53C2-747C-87C1558C1517}"/>
              </a:ext>
            </a:extLst>
          </p:cNvPr>
          <p:cNvSpPr txBox="1"/>
          <p:nvPr/>
        </p:nvSpPr>
        <p:spPr>
          <a:xfrm>
            <a:off x="4983768" y="1028235"/>
            <a:ext cx="6292158" cy="2862322"/>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2303 Pflichtteilsberechtigte; Höhe des Pflichtteils</a:t>
            </a:r>
          </a:p>
          <a:p>
            <a:pPr algn="l">
              <a:buNone/>
            </a:pPr>
            <a:r>
              <a:rPr lang="de-DE" b="0" i="0" dirty="0">
                <a:solidFill>
                  <a:srgbClr val="000000"/>
                </a:solidFill>
                <a:effectLst/>
                <a:latin typeface="Arial" panose="020B0604020202020204" pitchFamily="34" charset="0"/>
              </a:rPr>
              <a:t>(1) Ist ein Abkömmling des Erblassers durch Verfügung von Todes wegen von der Erbfolge ausgeschlossen, so kann er von dem Erben den Pflichtteil verlangen. Der Pflichtteil besteht in der Hälfte des Wertes des gesetzlichen Erbteils.</a:t>
            </a:r>
          </a:p>
          <a:p>
            <a:pPr algn="l">
              <a:buNone/>
            </a:pPr>
            <a:r>
              <a:rPr lang="de-DE" b="1" i="0" dirty="0">
                <a:solidFill>
                  <a:srgbClr val="000000"/>
                </a:solidFill>
                <a:effectLst/>
                <a:latin typeface="Arial" panose="020B0604020202020204" pitchFamily="34" charset="0"/>
              </a:rPr>
              <a:t>(2) Das gleiche Recht steht den Eltern und dem Ehegatten des Erblassers zu, wenn sie durch Verfügung von Todes wegen von der Erbfolge ausgeschlossen sind. </a:t>
            </a:r>
            <a:r>
              <a:rPr lang="de-DE" b="0" i="0" dirty="0">
                <a:solidFill>
                  <a:srgbClr val="000000"/>
                </a:solidFill>
                <a:effectLst/>
                <a:latin typeface="Arial" panose="020B0604020202020204" pitchFamily="34" charset="0"/>
              </a:rPr>
              <a:t>Die Vorschrift des § 1371 bleibt unberührt.</a:t>
            </a:r>
          </a:p>
        </p:txBody>
      </p:sp>
      <p:sp>
        <p:nvSpPr>
          <p:cNvPr id="9" name="Rechteck 8">
            <a:extLst>
              <a:ext uri="{FF2B5EF4-FFF2-40B4-BE49-F238E27FC236}">
                <a16:creationId xmlns:a16="http://schemas.microsoft.com/office/drawing/2014/main" id="{0F7A7BB4-C3CF-4992-C6A4-164120B116E7}"/>
              </a:ext>
            </a:extLst>
          </p:cNvPr>
          <p:cNvSpPr/>
          <p:nvPr/>
        </p:nvSpPr>
        <p:spPr>
          <a:xfrm>
            <a:off x="-95343" y="3990879"/>
            <a:ext cx="150714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¾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3/8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0" name="Rechteck 9">
            <a:extLst>
              <a:ext uri="{FF2B5EF4-FFF2-40B4-BE49-F238E27FC236}">
                <a16:creationId xmlns:a16="http://schemas.microsoft.com/office/drawing/2014/main" id="{5DD49DEA-6432-ED09-1AD8-2702EE05627B}"/>
              </a:ext>
            </a:extLst>
          </p:cNvPr>
          <p:cNvSpPr/>
          <p:nvPr/>
        </p:nvSpPr>
        <p:spPr>
          <a:xfrm>
            <a:off x="-4115" y="2745880"/>
            <a:ext cx="179568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1/8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1/16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1" name="Rechteck 10">
            <a:extLst>
              <a:ext uri="{FF2B5EF4-FFF2-40B4-BE49-F238E27FC236}">
                <a16:creationId xmlns:a16="http://schemas.microsoft.com/office/drawing/2014/main" id="{F7DDE025-2862-B631-A1BA-8452CE010283}"/>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CBF3548D-4601-2DAB-1ABC-0DBC17491C16}"/>
              </a:ext>
            </a:extLst>
          </p:cNvPr>
          <p:cNvSpPr/>
          <p:nvPr/>
        </p:nvSpPr>
        <p:spPr>
          <a:xfrm>
            <a:off x="1030556" y="487706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E6F54E2E-2956-0FD5-7113-A291C53A2F96}"/>
              </a:ext>
            </a:extLst>
          </p:cNvPr>
          <p:cNvSpPr/>
          <p:nvPr/>
        </p:nvSpPr>
        <p:spPr>
          <a:xfrm>
            <a:off x="1324229" y="589211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F581FE80-B493-5394-B79F-3B639D27D806}"/>
              </a:ext>
            </a:extLst>
          </p:cNvPr>
          <p:cNvSpPr/>
          <p:nvPr/>
        </p:nvSpPr>
        <p:spPr>
          <a:xfrm>
            <a:off x="1792278" y="588013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698042D1-07A8-3563-5C81-80E9D10C3E54}"/>
              </a:ext>
            </a:extLst>
          </p:cNvPr>
          <p:cNvSpPr/>
          <p:nvPr/>
        </p:nvSpPr>
        <p:spPr>
          <a:xfrm>
            <a:off x="3174791" y="362781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3" name="Rechteck 22">
            <a:extLst>
              <a:ext uri="{FF2B5EF4-FFF2-40B4-BE49-F238E27FC236}">
                <a16:creationId xmlns:a16="http://schemas.microsoft.com/office/drawing/2014/main" id="{1AAC73A8-ED1D-02B0-5C99-08352CE1F842}"/>
              </a:ext>
            </a:extLst>
          </p:cNvPr>
          <p:cNvSpPr/>
          <p:nvPr/>
        </p:nvSpPr>
        <p:spPr>
          <a:xfrm>
            <a:off x="2497233" y="3627157"/>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3" name="Rechteck 2">
            <a:extLst>
              <a:ext uri="{FF2B5EF4-FFF2-40B4-BE49-F238E27FC236}">
                <a16:creationId xmlns:a16="http://schemas.microsoft.com/office/drawing/2014/main" id="{8824D274-3E0C-6848-3A76-D5F14F74E207}"/>
              </a:ext>
            </a:extLst>
          </p:cNvPr>
          <p:cNvSpPr/>
          <p:nvPr/>
        </p:nvSpPr>
        <p:spPr>
          <a:xfrm>
            <a:off x="2734094" y="2542019"/>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F24A0F6E-5E36-783A-3A62-307FD94D1457}"/>
              </a:ext>
            </a:extLst>
          </p:cNvPr>
          <p:cNvSpPr/>
          <p:nvPr/>
        </p:nvSpPr>
        <p:spPr>
          <a:xfrm>
            <a:off x="2462228" y="4593082"/>
            <a:ext cx="1685077"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je 1/16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0</a:t>
            </a:r>
            <a:endParaRPr lang="de-DE" sz="2400" b="0" cap="none" spc="0" dirty="0">
              <a:ln w="0"/>
              <a:solidFill>
                <a:schemeClr val="tx1"/>
              </a:solidFill>
              <a:effectLst>
                <a:outerShdw blurRad="38100" dist="19050" dir="2700000" algn="tl" rotWithShape="0">
                  <a:schemeClr val="dk1">
                    <a:alpha val="40000"/>
                  </a:schemeClr>
                </a:outerShdw>
              </a:effectLst>
            </a:endParaRPr>
          </a:p>
        </p:txBody>
      </p:sp>
      <p:sp>
        <p:nvSpPr>
          <p:cNvPr id="24" name="Rechteck 23">
            <a:extLst>
              <a:ext uri="{FF2B5EF4-FFF2-40B4-BE49-F238E27FC236}">
                <a16:creationId xmlns:a16="http://schemas.microsoft.com/office/drawing/2014/main" id="{C155626C-E2B1-6EA1-8C45-E463CFAFB034}"/>
              </a:ext>
            </a:extLst>
          </p:cNvPr>
          <p:cNvSpPr/>
          <p:nvPr/>
        </p:nvSpPr>
        <p:spPr>
          <a:xfrm>
            <a:off x="157715" y="1187231"/>
            <a:ext cx="4433266"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Wer ist pflichtteilsberechtigt?</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0" name="Rechteck 29">
            <a:extLst>
              <a:ext uri="{FF2B5EF4-FFF2-40B4-BE49-F238E27FC236}">
                <a16:creationId xmlns:a16="http://schemas.microsoft.com/office/drawing/2014/main" id="{45B8EB1D-3C0D-ECAF-A6D6-F5A885CFC86F}"/>
              </a:ext>
            </a:extLst>
          </p:cNvPr>
          <p:cNvSpPr/>
          <p:nvPr/>
        </p:nvSpPr>
        <p:spPr>
          <a:xfrm>
            <a:off x="243504" y="781227"/>
            <a:ext cx="4209807"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Wie hoch ist der Pflichtteil?</a:t>
            </a:r>
            <a:endParaRPr lang="de-DE" sz="4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942363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0448B-7749-AE3E-C84E-67F2A7151539}"/>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654CD764-0E75-7ED7-EF59-6996BAD25C71}"/>
              </a:ext>
            </a:extLst>
          </p:cNvPr>
          <p:cNvSpPr txBox="1"/>
          <p:nvPr/>
        </p:nvSpPr>
        <p:spPr>
          <a:xfrm>
            <a:off x="0" y="1990322"/>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A043D457-89F3-A1CF-C2A4-9883FDB44EB7}"/>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6ACAE982-A06C-932E-25C4-2263778E281A}"/>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731F0F51-DA2C-9ECE-7D0D-AD1AFFA4B255}"/>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2D0EE643-6E28-59DC-6B45-81E4BF801C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2C4AA4A0-A9A7-091A-C8E3-99A8666A99E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AEBC32EA-9E9D-0A2D-66A5-6B7A70BBE11B}"/>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110E1281-0B0C-1339-251B-D763473A2DA6}"/>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D5831EEF-E191-6475-25F8-D5CB99B7754E}"/>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6FB928EC-C06E-CA87-09DA-E32D2FE39015}"/>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15497FE7-D2D3-DEDF-64C7-52DB4F89073E}"/>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F5BCB70D-4B69-33E6-938D-D9E7D9DE641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46ED276B-2C37-8480-9304-1B153C81752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6326BD49-D644-3ED9-C0D7-BB5A4A5C64F4}"/>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507509F1-136A-9505-AEAF-3867CF944083}"/>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998F6A5A-0886-E13F-C30C-6FA6991DF527}"/>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4B97B0D6-19B0-996A-DB8F-410190C1F7C0}"/>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909B7BF3-2A9A-140E-798B-8F31E957F99E}"/>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3FAD06AC-C5A6-FFB2-1B08-9CBEBA4B99B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6992AFC8-9F24-B144-AEF7-AD0C0DFF217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D643D405-4577-EA69-EE10-55069DB1E4B0}"/>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F808C8BD-9FE8-F4DC-CA96-7A8E1A937CE1}"/>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9ECFDCC5-E4EB-6499-ED90-440EFB23FF52}"/>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290FE139-C720-80B4-17B3-C269AFB4BA9A}"/>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8B48FBB4-2204-4294-EFCC-795018D599A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9F8F14F7-A7DF-D32C-111A-4A4933903D6B}"/>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CCFB5452-17BB-20E5-A638-33A1C747217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4A270BC3-D703-5D27-BAB5-34A43D5B180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0A43AC46-BA33-52A8-C06C-C605AB4C3B10}"/>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cxnSp>
        <p:nvCxnSpPr>
          <p:cNvPr id="153" name="Gerader Verbinder 152">
            <a:extLst>
              <a:ext uri="{FF2B5EF4-FFF2-40B4-BE49-F238E27FC236}">
                <a16:creationId xmlns:a16="http://schemas.microsoft.com/office/drawing/2014/main" id="{1BC305AE-BFC8-8700-A839-D145D36665B1}"/>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307787F3-8137-F7FE-3715-85CC8C086188}"/>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D3A60063-7A05-0235-D587-8FB94323A962}"/>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8CF8D213-9C4A-6824-E141-55DE6177F256}"/>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4EFA8142-FC77-4269-584D-CD94B4EAD1E5}"/>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5A78B2EC-3D63-2747-1BCE-F7A5B72C8274}"/>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C6B7434B-4CAC-3444-FC2D-FCEF9F44B0E6}"/>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8504FBDF-0766-277E-DB2B-35B5A4D25399}"/>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36EC5151-A0F6-1AF4-D8EE-8F2191D98B4F}"/>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8" name="Textfeld 7">
            <a:extLst>
              <a:ext uri="{FF2B5EF4-FFF2-40B4-BE49-F238E27FC236}">
                <a16:creationId xmlns:a16="http://schemas.microsoft.com/office/drawing/2014/main" id="{16DE8CCC-CA3F-D20C-5A1E-6D21ED6A0191}"/>
              </a:ext>
            </a:extLst>
          </p:cNvPr>
          <p:cNvSpPr txBox="1"/>
          <p:nvPr/>
        </p:nvSpPr>
        <p:spPr>
          <a:xfrm>
            <a:off x="5055513" y="2194236"/>
            <a:ext cx="6292158" cy="2862322"/>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2303 Pflichtteilsberechtigte; Höhe des Pflichtteils</a:t>
            </a:r>
          </a:p>
          <a:p>
            <a:pPr algn="l">
              <a:buNone/>
            </a:pPr>
            <a:r>
              <a:rPr lang="de-DE" b="0" i="0" dirty="0">
                <a:solidFill>
                  <a:srgbClr val="000000"/>
                </a:solidFill>
                <a:effectLst/>
                <a:latin typeface="Arial" panose="020B0604020202020204" pitchFamily="34" charset="0"/>
              </a:rPr>
              <a:t>(1) Ist ein Abkömmling des Erblassers durch Verfügung von Todes wegen von der Erbfolge ausgeschlossen, so kann er von dem Erben den Pflichtteil verlangen. Der Pflichtteil besteht in der Hälfte des Wertes des gesetzlichen Erbteils.</a:t>
            </a:r>
          </a:p>
          <a:p>
            <a:pPr algn="l">
              <a:buNone/>
            </a:pPr>
            <a:r>
              <a:rPr lang="de-DE" b="1" i="0" dirty="0">
                <a:solidFill>
                  <a:srgbClr val="000000"/>
                </a:solidFill>
                <a:effectLst/>
                <a:latin typeface="Arial" panose="020B0604020202020204" pitchFamily="34" charset="0"/>
              </a:rPr>
              <a:t>(2) Das gleiche Recht steht den Eltern und dem Ehegatten des Erblassers zu, wenn sie durch Verfügung von Todes wegen von der Erbfolge ausgeschlossen sind. </a:t>
            </a:r>
            <a:r>
              <a:rPr lang="de-DE" b="0" i="0" dirty="0">
                <a:solidFill>
                  <a:srgbClr val="000000"/>
                </a:solidFill>
                <a:effectLst/>
                <a:latin typeface="Arial" panose="020B0604020202020204" pitchFamily="34" charset="0"/>
              </a:rPr>
              <a:t>Die Vorschrift des § 1371 bleibt unberührt.</a:t>
            </a:r>
          </a:p>
        </p:txBody>
      </p:sp>
      <p:sp>
        <p:nvSpPr>
          <p:cNvPr id="9" name="Rechteck 8">
            <a:extLst>
              <a:ext uri="{FF2B5EF4-FFF2-40B4-BE49-F238E27FC236}">
                <a16:creationId xmlns:a16="http://schemas.microsoft.com/office/drawing/2014/main" id="{B552C99F-3C35-83E7-BC70-E1033F3DB13B}"/>
              </a:ext>
            </a:extLst>
          </p:cNvPr>
          <p:cNvSpPr/>
          <p:nvPr/>
        </p:nvSpPr>
        <p:spPr>
          <a:xfrm>
            <a:off x="-102867" y="4036649"/>
            <a:ext cx="1507144"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¾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3/8 </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0" name="Rechteck 9">
            <a:extLst>
              <a:ext uri="{FF2B5EF4-FFF2-40B4-BE49-F238E27FC236}">
                <a16:creationId xmlns:a16="http://schemas.microsoft.com/office/drawing/2014/main" id="{F4AF6F8D-13D6-283A-26D6-2B17641818B9}"/>
              </a:ext>
            </a:extLst>
          </p:cNvPr>
          <p:cNvSpPr/>
          <p:nvPr/>
        </p:nvSpPr>
        <p:spPr>
          <a:xfrm>
            <a:off x="115308" y="2745880"/>
            <a:ext cx="1556836" cy="461665"/>
          </a:xfrm>
          <a:prstGeom prst="rect">
            <a:avLst/>
          </a:prstGeom>
          <a:noFill/>
        </p:spPr>
        <p:txBody>
          <a:bodyPr wrap="none" lIns="91440" tIns="45720" rIns="91440" bIns="45720">
            <a:spAutoFit/>
          </a:bodyPr>
          <a:lstStyle/>
          <a:p>
            <a:pPr algn="ctr"/>
            <a:r>
              <a:rPr lang="de-DE" sz="2400" dirty="0">
                <a:ln w="0"/>
                <a:effectLst>
                  <a:outerShdw blurRad="38100" dist="19050" dir="2700000" algn="tl" rotWithShape="0">
                    <a:schemeClr val="dk1">
                      <a:alpha val="40000"/>
                    </a:schemeClr>
                  </a:outerShdw>
                </a:effectLst>
              </a:rPr>
              <a:t>1/4 </a:t>
            </a:r>
            <a:r>
              <a:rPr lang="de-DE" sz="2400" dirty="0">
                <a:ln w="0"/>
                <a:effectLst>
                  <a:outerShdw blurRad="38100" dist="19050" dir="2700000" algn="tl" rotWithShape="0">
                    <a:schemeClr val="dk1">
                      <a:alpha val="40000"/>
                    </a:schemeClr>
                  </a:outerShdw>
                </a:effectLst>
                <a:sym typeface="Wingdings" panose="05000000000000000000" pitchFamily="2" charset="2"/>
              </a:rPr>
              <a:t> </a:t>
            </a:r>
            <a:r>
              <a:rPr lang="de-DE" sz="2400" dirty="0">
                <a:ln w="0"/>
                <a:solidFill>
                  <a:srgbClr val="FF0000"/>
                </a:solidFill>
                <a:effectLst>
                  <a:outerShdw blurRad="38100" dist="19050" dir="2700000" algn="tl" rotWithShape="0">
                    <a:schemeClr val="dk1">
                      <a:alpha val="40000"/>
                    </a:schemeClr>
                  </a:outerShdw>
                </a:effectLst>
                <a:sym typeface="Wingdings" panose="05000000000000000000" pitchFamily="2" charset="2"/>
              </a:rPr>
              <a:t>1/8</a:t>
            </a:r>
            <a:r>
              <a:rPr lang="de-DE" sz="2400" b="0" cap="none" spc="0" dirty="0">
                <a:ln w="0"/>
                <a:solidFill>
                  <a:schemeClr val="tx1"/>
                </a:solidFill>
                <a:effectLst>
                  <a:outerShdw blurRad="38100" dist="19050" dir="2700000" algn="tl" rotWithShape="0">
                    <a:schemeClr val="dk1">
                      <a:alpha val="40000"/>
                    </a:schemeClr>
                  </a:outerShdw>
                </a:effectLst>
              </a:rPr>
              <a:t> </a:t>
            </a:r>
          </a:p>
        </p:txBody>
      </p:sp>
      <p:sp>
        <p:nvSpPr>
          <p:cNvPr id="11" name="Rechteck 10">
            <a:extLst>
              <a:ext uri="{FF2B5EF4-FFF2-40B4-BE49-F238E27FC236}">
                <a16:creationId xmlns:a16="http://schemas.microsoft.com/office/drawing/2014/main" id="{E2AA934C-F8DB-ECA6-AD42-F8270AC29071}"/>
              </a:ext>
            </a:extLst>
          </p:cNvPr>
          <p:cNvSpPr/>
          <p:nvPr/>
        </p:nvSpPr>
        <p:spPr>
          <a:xfrm>
            <a:off x="1559386" y="4886315"/>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14C3F7CE-41D9-B5A4-930C-C699ECB49468}"/>
              </a:ext>
            </a:extLst>
          </p:cNvPr>
          <p:cNvSpPr/>
          <p:nvPr/>
        </p:nvSpPr>
        <p:spPr>
          <a:xfrm>
            <a:off x="1030556" y="487706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6881A4B0-A625-0D13-7E0A-345B610E9F0A}"/>
              </a:ext>
            </a:extLst>
          </p:cNvPr>
          <p:cNvSpPr/>
          <p:nvPr/>
        </p:nvSpPr>
        <p:spPr>
          <a:xfrm>
            <a:off x="1324229" y="589211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B4FEE8AE-D3E5-442B-0FCF-10A3B1F2F1E9}"/>
              </a:ext>
            </a:extLst>
          </p:cNvPr>
          <p:cNvSpPr/>
          <p:nvPr/>
        </p:nvSpPr>
        <p:spPr>
          <a:xfrm>
            <a:off x="1792278" y="5880136"/>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 name="Rechteck 2">
            <a:extLst>
              <a:ext uri="{FF2B5EF4-FFF2-40B4-BE49-F238E27FC236}">
                <a16:creationId xmlns:a16="http://schemas.microsoft.com/office/drawing/2014/main" id="{D6BA5553-73D3-714F-3D0A-269ACD3F28AD}"/>
              </a:ext>
            </a:extLst>
          </p:cNvPr>
          <p:cNvSpPr/>
          <p:nvPr/>
        </p:nvSpPr>
        <p:spPr>
          <a:xfrm>
            <a:off x="2734094" y="2542019"/>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36901FD4-B4A5-A407-D823-2DDAAF268A42}"/>
              </a:ext>
            </a:extLst>
          </p:cNvPr>
          <p:cNvSpPr/>
          <p:nvPr/>
        </p:nvSpPr>
        <p:spPr>
          <a:xfrm>
            <a:off x="2504055" y="3563710"/>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A38C3991-2181-3F13-E67B-6967DA50CAAE}"/>
              </a:ext>
            </a:extLst>
          </p:cNvPr>
          <p:cNvSpPr/>
          <p:nvPr/>
        </p:nvSpPr>
        <p:spPr>
          <a:xfrm>
            <a:off x="3194382" y="3572099"/>
            <a:ext cx="675185"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X</a:t>
            </a:r>
          </a:p>
        </p:txBody>
      </p:sp>
      <p:sp>
        <p:nvSpPr>
          <p:cNvPr id="30" name="Textfeld 29">
            <a:extLst>
              <a:ext uri="{FF2B5EF4-FFF2-40B4-BE49-F238E27FC236}">
                <a16:creationId xmlns:a16="http://schemas.microsoft.com/office/drawing/2014/main" id="{84FEB940-A3FB-E75F-0A5F-730D6683FB84}"/>
              </a:ext>
            </a:extLst>
          </p:cNvPr>
          <p:cNvSpPr txBox="1"/>
          <p:nvPr/>
        </p:nvSpPr>
        <p:spPr>
          <a:xfrm>
            <a:off x="4463455" y="5334686"/>
            <a:ext cx="7763233"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1925 Gesetzliche Erben zweiter Ordnung</a:t>
            </a:r>
          </a:p>
          <a:p>
            <a:pPr algn="l">
              <a:buNone/>
            </a:pPr>
            <a:r>
              <a:rPr lang="de-DE" sz="1600" i="0" dirty="0">
                <a:solidFill>
                  <a:srgbClr val="000000"/>
                </a:solidFill>
                <a:effectLst/>
                <a:latin typeface="Arial" panose="020B0604020202020204" pitchFamily="34" charset="0"/>
              </a:rPr>
              <a:t>(3) Lebt zur Zeit des Erbfalls der Vater oder die Mutter nicht mehr, so treten an die Stelle des Verstorbenen dessen Abkömmlinge nach den für die Beerbung in der ersten Ordnung geltenden Vorschriften. </a:t>
            </a:r>
            <a:r>
              <a:rPr lang="de-DE" sz="1600" b="1" i="0" dirty="0">
                <a:solidFill>
                  <a:srgbClr val="000000"/>
                </a:solidFill>
                <a:effectLst/>
                <a:latin typeface="Arial" panose="020B0604020202020204" pitchFamily="34" charset="0"/>
              </a:rPr>
              <a:t>Sind Abkömmlinge nicht vorhanden, so erbt der überlebende Teil allein.</a:t>
            </a:r>
          </a:p>
        </p:txBody>
      </p:sp>
      <p:sp>
        <p:nvSpPr>
          <p:cNvPr id="33" name="Rechteck 32">
            <a:extLst>
              <a:ext uri="{FF2B5EF4-FFF2-40B4-BE49-F238E27FC236}">
                <a16:creationId xmlns:a16="http://schemas.microsoft.com/office/drawing/2014/main" id="{57587234-99CB-4155-3F4F-CC829BA5AC50}"/>
              </a:ext>
            </a:extLst>
          </p:cNvPr>
          <p:cNvSpPr/>
          <p:nvPr/>
        </p:nvSpPr>
        <p:spPr>
          <a:xfrm>
            <a:off x="157715" y="906576"/>
            <a:ext cx="4433266"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Wer ist pflichtteilsberechtigt?</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4" name="Rechteck 33">
            <a:extLst>
              <a:ext uri="{FF2B5EF4-FFF2-40B4-BE49-F238E27FC236}">
                <a16:creationId xmlns:a16="http://schemas.microsoft.com/office/drawing/2014/main" id="{A31AC1E0-26D8-251E-4B1A-907EC50B5BBC}"/>
              </a:ext>
            </a:extLst>
          </p:cNvPr>
          <p:cNvSpPr/>
          <p:nvPr/>
        </p:nvSpPr>
        <p:spPr>
          <a:xfrm>
            <a:off x="243504" y="500572"/>
            <a:ext cx="4209807" cy="523220"/>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Wie hoch ist der Pflichtteil?</a:t>
            </a:r>
            <a:endParaRPr lang="de-DE" sz="4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12802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90099-1BD8-11C0-C80A-E9A262964B9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1616174-D1AB-A293-BCEF-5EEE454B20F9}"/>
              </a:ext>
            </a:extLst>
          </p:cNvPr>
          <p:cNvSpPr>
            <a:spLocks noGrp="1"/>
          </p:cNvSpPr>
          <p:nvPr>
            <p:ph type="title"/>
          </p:nvPr>
        </p:nvSpPr>
        <p:spPr/>
        <p:txBody>
          <a:bodyPr>
            <a:normAutofit fontScale="90000"/>
          </a:bodyPr>
          <a:lstStyle/>
          <a:p>
            <a:r>
              <a:rPr lang="de-DE" sz="4000" dirty="0"/>
              <a:t>Was beinhaltet der Pflichtteilsanspruch?</a:t>
            </a:r>
            <a:endParaRPr lang="de-DE" dirty="0"/>
          </a:p>
        </p:txBody>
      </p:sp>
      <p:sp>
        <p:nvSpPr>
          <p:cNvPr id="3" name="Inhaltsplatzhalter 2">
            <a:extLst>
              <a:ext uri="{FF2B5EF4-FFF2-40B4-BE49-F238E27FC236}">
                <a16:creationId xmlns:a16="http://schemas.microsoft.com/office/drawing/2014/main" id="{A8B6352F-967B-8871-D5B4-E68CF0CD1F88}"/>
              </a:ext>
            </a:extLst>
          </p:cNvPr>
          <p:cNvSpPr>
            <a:spLocks noGrp="1"/>
          </p:cNvSpPr>
          <p:nvPr>
            <p:ph idx="1"/>
          </p:nvPr>
        </p:nvSpPr>
        <p:spPr>
          <a:xfrm>
            <a:off x="302748" y="2834329"/>
            <a:ext cx="6279121" cy="3101983"/>
          </a:xfrm>
        </p:spPr>
        <p:txBody>
          <a:bodyPr>
            <a:normAutofit/>
          </a:bodyPr>
          <a:lstStyle/>
          <a:p>
            <a:r>
              <a:rPr lang="de-DE" sz="3200" dirty="0"/>
              <a:t>reiner Geldanspruch</a:t>
            </a:r>
          </a:p>
          <a:p>
            <a:r>
              <a:rPr lang="de-DE" sz="3200" dirty="0"/>
              <a:t>kein Anspruch auf einzelne Nachlassgegenstände</a:t>
            </a:r>
          </a:p>
          <a:p>
            <a:r>
              <a:rPr lang="de-DE" sz="3200" dirty="0"/>
              <a:t>Wert des Nachlasses zum Todeszeitpunkt ist maßgebend</a:t>
            </a:r>
          </a:p>
          <a:p>
            <a:pPr marL="0" indent="0">
              <a:buNone/>
            </a:pPr>
            <a:endParaRPr lang="de-DE" dirty="0"/>
          </a:p>
        </p:txBody>
      </p:sp>
      <p:sp>
        <p:nvSpPr>
          <p:cNvPr id="6" name="Textfeld 5">
            <a:extLst>
              <a:ext uri="{FF2B5EF4-FFF2-40B4-BE49-F238E27FC236}">
                <a16:creationId xmlns:a16="http://schemas.microsoft.com/office/drawing/2014/main" id="{BFE9E33C-2473-EBE3-4DB5-285AAF05EBFC}"/>
              </a:ext>
            </a:extLst>
          </p:cNvPr>
          <p:cNvSpPr txBox="1"/>
          <p:nvPr/>
        </p:nvSpPr>
        <p:spPr>
          <a:xfrm>
            <a:off x="5864383" y="2567773"/>
            <a:ext cx="6097508" cy="3139321"/>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2311 Wert des Nachlasses</a:t>
            </a:r>
          </a:p>
          <a:p>
            <a:pPr algn="l">
              <a:buNone/>
            </a:pPr>
            <a:r>
              <a:rPr lang="de-DE" b="0" i="0" dirty="0">
                <a:solidFill>
                  <a:srgbClr val="000000"/>
                </a:solidFill>
                <a:effectLst/>
                <a:latin typeface="Arial" panose="020B0604020202020204" pitchFamily="34" charset="0"/>
              </a:rPr>
              <a:t>(1) Der Berechnung des Pflichtteils wird der Bestand und der </a:t>
            </a:r>
            <a:r>
              <a:rPr lang="de-DE" b="1" i="0" dirty="0">
                <a:solidFill>
                  <a:srgbClr val="000000"/>
                </a:solidFill>
                <a:effectLst/>
                <a:latin typeface="Arial" panose="020B0604020202020204" pitchFamily="34" charset="0"/>
              </a:rPr>
              <a:t>Wert des Nachlasses zur Zeit des Erbfalls </a:t>
            </a:r>
            <a:r>
              <a:rPr lang="de-DE" b="0" i="0" dirty="0">
                <a:solidFill>
                  <a:srgbClr val="000000"/>
                </a:solidFill>
                <a:effectLst/>
                <a:latin typeface="Arial" panose="020B0604020202020204" pitchFamily="34" charset="0"/>
              </a:rPr>
              <a:t>zugrunde gelegt. Bei der Berechnung des Pflichtteils eines Abkömmlings und der Eltern des Erblassers bleibt der dem überlebenden Ehegatten gebührende Voraus außer Ansatz.</a:t>
            </a:r>
          </a:p>
          <a:p>
            <a:pPr algn="l">
              <a:buNone/>
            </a:pPr>
            <a:r>
              <a:rPr lang="de-DE" b="0" i="0" dirty="0">
                <a:solidFill>
                  <a:srgbClr val="000000"/>
                </a:solidFill>
                <a:effectLst/>
                <a:latin typeface="Arial" panose="020B0604020202020204" pitchFamily="34" charset="0"/>
              </a:rPr>
              <a:t>(2) Der Wert ist, soweit erforderlich, durch Schätzung zu ermitteln. Eine vom Erblasser getroffene Wertbestimmung ist nicht maßgebend.</a:t>
            </a:r>
          </a:p>
        </p:txBody>
      </p:sp>
    </p:spTree>
    <p:extLst>
      <p:ext uri="{BB962C8B-B14F-4D97-AF65-F5344CB8AC3E}">
        <p14:creationId xmlns:p14="http://schemas.microsoft.com/office/powerpoint/2010/main" val="1456512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6D008-6F68-AB6D-F012-575FBF2F0F56}"/>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97B933FF-EC95-697B-7E4E-08A1E287B056}"/>
              </a:ext>
            </a:extLst>
          </p:cNvPr>
          <p:cNvSpPr txBox="1">
            <a:spLocks/>
          </p:cNvSpPr>
          <p:nvPr/>
        </p:nvSpPr>
        <p:spPr>
          <a:xfrm>
            <a:off x="1186004" y="118568"/>
            <a:ext cx="9578566" cy="1188720"/>
          </a:xfrm>
          <a:prstGeom prst="rect">
            <a:avLst/>
          </a:prstGeom>
          <a:solidFill>
            <a:schemeClr val="bg1"/>
          </a:solidFill>
          <a:ln>
            <a:solidFill>
              <a:schemeClr val="tx1"/>
            </a:solidFill>
          </a:ln>
        </p:spPr>
        <p:txBody>
          <a:bodyPr>
            <a:normAutofit fontScale="900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Umfang der Erbschaft</a:t>
            </a:r>
            <a:br>
              <a:rPr lang="de-DE" dirty="0"/>
            </a:br>
            <a:r>
              <a:rPr lang="de-DE" dirty="0"/>
              <a:t>Was wird vererbt? Wie geht der Nachlass über?</a:t>
            </a:r>
          </a:p>
        </p:txBody>
      </p:sp>
      <p:sp>
        <p:nvSpPr>
          <p:cNvPr id="4" name="Inhaltsplatzhalter 2">
            <a:extLst>
              <a:ext uri="{FF2B5EF4-FFF2-40B4-BE49-F238E27FC236}">
                <a16:creationId xmlns:a16="http://schemas.microsoft.com/office/drawing/2014/main" id="{4993B55A-447D-9039-5709-65F2BF24B520}"/>
              </a:ext>
            </a:extLst>
          </p:cNvPr>
          <p:cNvSpPr txBox="1">
            <a:spLocks/>
          </p:cNvSpPr>
          <p:nvPr/>
        </p:nvSpPr>
        <p:spPr>
          <a:xfrm>
            <a:off x="99713" y="1403199"/>
            <a:ext cx="5737835" cy="4888959"/>
          </a:xfrm>
          <a:prstGeom prst="rect">
            <a:avLst/>
          </a:prstGeom>
        </p:spPr>
        <p:txBody>
          <a:bodyPr>
            <a:normAutofit fontScale="77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Grundsatz der Universalsukzession</a:t>
            </a:r>
          </a:p>
          <a:p>
            <a:pPr lvl="1"/>
            <a:r>
              <a:rPr lang="de-DE" sz="2800" dirty="0"/>
              <a:t>Gesamtrechtsnachfolge</a:t>
            </a:r>
          </a:p>
          <a:p>
            <a:pPr lvl="1"/>
            <a:r>
              <a:rPr lang="de-DE" sz="2800" dirty="0"/>
              <a:t>Vermögen geht insgesamt auf den / die Erben über</a:t>
            </a:r>
          </a:p>
          <a:p>
            <a:pPr lvl="2"/>
            <a:r>
              <a:rPr lang="de-DE" sz="2800" dirty="0"/>
              <a:t>alle Aktiva und Passiva</a:t>
            </a:r>
          </a:p>
          <a:p>
            <a:pPr lvl="2"/>
            <a:r>
              <a:rPr lang="de-DE" sz="2800" dirty="0"/>
              <a:t>Eintritt in Dauerschuldverhältnisse (Mietverträge, Zeitungsabo, Handyvertrag, Darlehn, Leasingvertrag, etc.) </a:t>
            </a:r>
          </a:p>
          <a:p>
            <a:r>
              <a:rPr lang="de-DE" sz="3200" dirty="0"/>
              <a:t>Vonselbsterwerb</a:t>
            </a:r>
          </a:p>
          <a:p>
            <a:pPr lvl="1"/>
            <a:r>
              <a:rPr lang="de-DE" sz="3000" dirty="0"/>
              <a:t>Rechtsübergang erfolgt automatisch</a:t>
            </a:r>
          </a:p>
          <a:p>
            <a:pPr lvl="1"/>
            <a:r>
              <a:rPr lang="de-DE" sz="3000" dirty="0"/>
              <a:t>Kein Aktives Tun erforderlich</a:t>
            </a:r>
          </a:p>
          <a:p>
            <a:r>
              <a:rPr lang="de-DE" sz="3200" dirty="0"/>
              <a:t>Grds. Vollerbschaft ohne Beschränkungen</a:t>
            </a:r>
          </a:p>
        </p:txBody>
      </p:sp>
      <p:sp>
        <p:nvSpPr>
          <p:cNvPr id="6" name="Textfeld 5">
            <a:extLst>
              <a:ext uri="{FF2B5EF4-FFF2-40B4-BE49-F238E27FC236}">
                <a16:creationId xmlns:a16="http://schemas.microsoft.com/office/drawing/2014/main" id="{A884DFF0-3705-921E-3B8E-B4CA70A209A0}"/>
              </a:ext>
            </a:extLst>
          </p:cNvPr>
          <p:cNvSpPr txBox="1"/>
          <p:nvPr/>
        </p:nvSpPr>
        <p:spPr>
          <a:xfrm>
            <a:off x="6095999" y="1403199"/>
            <a:ext cx="5737835"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1922 Gesamtrechtsnachfolge</a:t>
            </a:r>
          </a:p>
          <a:p>
            <a:pPr algn="l">
              <a:buNone/>
            </a:pPr>
            <a:r>
              <a:rPr lang="de-DE" b="0" i="0" dirty="0">
                <a:solidFill>
                  <a:srgbClr val="000000"/>
                </a:solidFill>
                <a:effectLst/>
                <a:latin typeface="Arial" panose="020B0604020202020204" pitchFamily="34" charset="0"/>
              </a:rPr>
              <a:t>(1) Mit dem Tode einer Person (Erbfall) geht deren Vermögen (Erbschaft) als Ganzes auf eine oder mehrere andere Personen (Erben) über.</a:t>
            </a:r>
          </a:p>
        </p:txBody>
      </p:sp>
      <p:sp>
        <p:nvSpPr>
          <p:cNvPr id="8" name="Textfeld 7">
            <a:extLst>
              <a:ext uri="{FF2B5EF4-FFF2-40B4-BE49-F238E27FC236}">
                <a16:creationId xmlns:a16="http://schemas.microsoft.com/office/drawing/2014/main" id="{6DAC4359-704E-812F-F16F-0E85192FE253}"/>
              </a:ext>
            </a:extLst>
          </p:cNvPr>
          <p:cNvSpPr txBox="1"/>
          <p:nvPr/>
        </p:nvSpPr>
        <p:spPr>
          <a:xfrm>
            <a:off x="5837548" y="2789584"/>
            <a:ext cx="6097508" cy="3139321"/>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564 Fortsetzung des Mietverhältnisses mit dem Erben, außerordentliche Kündigung</a:t>
            </a:r>
          </a:p>
          <a:p>
            <a:pPr algn="l">
              <a:buNone/>
            </a:pPr>
            <a:r>
              <a:rPr lang="de-DE" b="0" i="0" dirty="0">
                <a:solidFill>
                  <a:srgbClr val="000000"/>
                </a:solidFill>
                <a:effectLst/>
                <a:latin typeface="Arial" panose="020B0604020202020204" pitchFamily="34" charset="0"/>
              </a:rPr>
              <a:t>Treten beim Tod des Mieters keine Personen im Sinne des § 563 in das Mietverhältnis ein oder wird es nicht mit ihnen nach § 563a fortgesetzt, so wird es mit dem Erben fortgesetzt. In diesem Fall ist sowohl der Erbe als auch der Vermieter berechtigt, das Mietverhältnis innerhalb eines Monats außerordentlich mit der gesetzlichen Frist zu kündigen, nachdem sie vom Tod des Mieters und davon Kenntnis erlangt haben, dass ein Eintritt in das Mietverhältnis oder dessen Fortsetzung nicht erfolgt sind.</a:t>
            </a:r>
          </a:p>
        </p:txBody>
      </p:sp>
    </p:spTree>
    <p:extLst>
      <p:ext uri="{BB962C8B-B14F-4D97-AF65-F5344CB8AC3E}">
        <p14:creationId xmlns:p14="http://schemas.microsoft.com/office/powerpoint/2010/main" val="3021152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D9DE5-9B8B-4FE8-73E3-56518D69A51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67652C5-E1B5-90F6-CB99-E54C942252D2}"/>
              </a:ext>
            </a:extLst>
          </p:cNvPr>
          <p:cNvSpPr>
            <a:spLocks noGrp="1"/>
          </p:cNvSpPr>
          <p:nvPr>
            <p:ph type="title"/>
          </p:nvPr>
        </p:nvSpPr>
        <p:spPr/>
        <p:txBody>
          <a:bodyPr>
            <a:normAutofit fontScale="90000"/>
          </a:bodyPr>
          <a:lstStyle/>
          <a:p>
            <a:r>
              <a:rPr lang="de-DE" sz="4000" dirty="0"/>
              <a:t>Testament</a:t>
            </a:r>
            <a:br>
              <a:rPr lang="de-DE" dirty="0"/>
            </a:br>
            <a:r>
              <a:rPr lang="de-DE" dirty="0"/>
              <a:t>In welcher Form kann ein Testament errichtet werden?</a:t>
            </a:r>
          </a:p>
        </p:txBody>
      </p:sp>
      <p:sp>
        <p:nvSpPr>
          <p:cNvPr id="3" name="Inhaltsplatzhalter 2">
            <a:extLst>
              <a:ext uri="{FF2B5EF4-FFF2-40B4-BE49-F238E27FC236}">
                <a16:creationId xmlns:a16="http://schemas.microsoft.com/office/drawing/2014/main" id="{C11705B2-38E4-EF9E-0980-A91ED9B389EB}"/>
              </a:ext>
            </a:extLst>
          </p:cNvPr>
          <p:cNvSpPr>
            <a:spLocks noGrp="1"/>
          </p:cNvSpPr>
          <p:nvPr>
            <p:ph idx="1"/>
          </p:nvPr>
        </p:nvSpPr>
        <p:spPr>
          <a:xfrm>
            <a:off x="302748" y="2834329"/>
            <a:ext cx="6279121" cy="3101983"/>
          </a:xfrm>
        </p:spPr>
        <p:txBody>
          <a:bodyPr>
            <a:normAutofit/>
          </a:bodyPr>
          <a:lstStyle/>
          <a:p>
            <a:r>
              <a:rPr lang="de-DE" sz="3200" dirty="0"/>
              <a:t>Eigenhändiges Testament</a:t>
            </a:r>
          </a:p>
          <a:p>
            <a:r>
              <a:rPr lang="de-DE" sz="3200" dirty="0"/>
              <a:t>Notarielles Testament </a:t>
            </a:r>
          </a:p>
          <a:p>
            <a:r>
              <a:rPr lang="de-DE" sz="3200" dirty="0"/>
              <a:t>Gemeinschaftliches Testament</a:t>
            </a:r>
          </a:p>
          <a:p>
            <a:r>
              <a:rPr lang="de-DE" sz="3200" dirty="0"/>
              <a:t>Nottestamente</a:t>
            </a:r>
            <a:endParaRPr lang="de-DE" dirty="0"/>
          </a:p>
        </p:txBody>
      </p:sp>
      <p:sp>
        <p:nvSpPr>
          <p:cNvPr id="8" name="Textfeld 7">
            <a:extLst>
              <a:ext uri="{FF2B5EF4-FFF2-40B4-BE49-F238E27FC236}">
                <a16:creationId xmlns:a16="http://schemas.microsoft.com/office/drawing/2014/main" id="{20CAD468-D528-6ABD-5602-80C727D87CB0}"/>
              </a:ext>
            </a:extLst>
          </p:cNvPr>
          <p:cNvSpPr txBox="1"/>
          <p:nvPr/>
        </p:nvSpPr>
        <p:spPr>
          <a:xfrm>
            <a:off x="6346267" y="2474345"/>
            <a:ext cx="5731055" cy="1754326"/>
          </a:xfrm>
          <a:prstGeom prst="rect">
            <a:avLst/>
          </a:prstGeom>
          <a:noFill/>
        </p:spPr>
        <p:txBody>
          <a:bodyPr wrap="square">
            <a:spAutoFit/>
          </a:bodyPr>
          <a:lstStyle/>
          <a:p>
            <a:pPr algn="ctr"/>
            <a:r>
              <a:rPr lang="de-DE" b="1" dirty="0">
                <a:latin typeface="Arial" panose="020B0604020202020204" pitchFamily="34" charset="0"/>
                <a:cs typeface="Arial" panose="020B0604020202020204" pitchFamily="34" charset="0"/>
              </a:rPr>
              <a:t>§ 2231 Ordentliche Testamente</a:t>
            </a:r>
          </a:p>
          <a:p>
            <a:r>
              <a:rPr lang="de-DE" dirty="0">
                <a:latin typeface="Arial" panose="020B0604020202020204" pitchFamily="34" charset="0"/>
                <a:cs typeface="Arial" panose="020B0604020202020204" pitchFamily="34" charset="0"/>
              </a:rPr>
              <a:t>Ein Testament kann in ordentlicher Form errichtet werden</a:t>
            </a:r>
          </a:p>
          <a:p>
            <a:r>
              <a:rPr lang="de-DE" dirty="0">
                <a:latin typeface="Arial" panose="020B0604020202020204" pitchFamily="34" charset="0"/>
                <a:cs typeface="Arial" panose="020B0604020202020204" pitchFamily="34" charset="0"/>
              </a:rPr>
              <a:t>1. zur Niederschrift eines Notars,</a:t>
            </a:r>
          </a:p>
          <a:p>
            <a:r>
              <a:rPr lang="de-DE" dirty="0">
                <a:latin typeface="Arial" panose="020B0604020202020204" pitchFamily="34" charset="0"/>
                <a:cs typeface="Arial" panose="020B0604020202020204" pitchFamily="34" charset="0"/>
              </a:rPr>
              <a:t>2. durch eine vom Erblasser nach § 2247 abgegebene Erklärung.</a:t>
            </a:r>
          </a:p>
        </p:txBody>
      </p:sp>
      <p:sp>
        <p:nvSpPr>
          <p:cNvPr id="5" name="Textfeld 4">
            <a:extLst>
              <a:ext uri="{FF2B5EF4-FFF2-40B4-BE49-F238E27FC236}">
                <a16:creationId xmlns:a16="http://schemas.microsoft.com/office/drawing/2014/main" id="{08025613-46E1-F67A-BDAF-139A1F6A939C}"/>
              </a:ext>
            </a:extLst>
          </p:cNvPr>
          <p:cNvSpPr txBox="1"/>
          <p:nvPr/>
        </p:nvSpPr>
        <p:spPr>
          <a:xfrm>
            <a:off x="6430518" y="4549604"/>
            <a:ext cx="5458734"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2265 Errichtung durch Ehegatten</a:t>
            </a:r>
          </a:p>
          <a:p>
            <a:pPr algn="l">
              <a:buNone/>
            </a:pPr>
            <a:r>
              <a:rPr lang="de-DE" b="0" i="0" dirty="0">
                <a:solidFill>
                  <a:srgbClr val="000000"/>
                </a:solidFill>
                <a:effectLst/>
                <a:latin typeface="Arial" panose="020B0604020202020204" pitchFamily="34" charset="0"/>
              </a:rPr>
              <a:t>Ein gemeinschaftliches Testament kann nur von Ehegatten errichtet werden.</a:t>
            </a:r>
          </a:p>
        </p:txBody>
      </p:sp>
    </p:spTree>
    <p:extLst>
      <p:ext uri="{BB962C8B-B14F-4D97-AF65-F5344CB8AC3E}">
        <p14:creationId xmlns:p14="http://schemas.microsoft.com/office/powerpoint/2010/main" val="2604228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E03D61A6-5D99-3A35-2F13-189713007179}"/>
              </a:ext>
            </a:extLst>
          </p:cNvPr>
          <p:cNvSpPr txBox="1"/>
          <p:nvPr/>
        </p:nvSpPr>
        <p:spPr>
          <a:xfrm>
            <a:off x="7808976" y="2403381"/>
            <a:ext cx="4191000" cy="341632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2247 Eigenhändiges Testament</a:t>
            </a:r>
          </a:p>
          <a:p>
            <a:pPr algn="l">
              <a:buNone/>
            </a:pPr>
            <a:r>
              <a:rPr lang="de-DE" b="0" i="0" dirty="0">
                <a:solidFill>
                  <a:srgbClr val="000000"/>
                </a:solidFill>
                <a:effectLst/>
                <a:latin typeface="Arial" panose="020B0604020202020204" pitchFamily="34" charset="0"/>
              </a:rPr>
              <a:t>(1) Der Erblasser kann ein Testament durch eine </a:t>
            </a:r>
            <a:r>
              <a:rPr lang="de-DE" b="1" i="0" dirty="0">
                <a:solidFill>
                  <a:srgbClr val="000000"/>
                </a:solidFill>
                <a:effectLst/>
                <a:latin typeface="Arial" panose="020B0604020202020204" pitchFamily="34" charset="0"/>
              </a:rPr>
              <a:t>eigenhändig geschriebene und unterschriebene Erklärung</a:t>
            </a:r>
            <a:r>
              <a:rPr lang="de-DE" b="0" i="0" dirty="0">
                <a:solidFill>
                  <a:srgbClr val="000000"/>
                </a:solidFill>
                <a:effectLst/>
                <a:latin typeface="Arial" panose="020B0604020202020204" pitchFamily="34" charset="0"/>
              </a:rPr>
              <a:t> errichten.</a:t>
            </a:r>
          </a:p>
          <a:p>
            <a:pPr algn="l">
              <a:buNone/>
            </a:pPr>
            <a:r>
              <a:rPr lang="de-DE" b="0" i="0" dirty="0">
                <a:solidFill>
                  <a:srgbClr val="000000"/>
                </a:solidFill>
                <a:effectLst/>
                <a:latin typeface="Arial" panose="020B0604020202020204" pitchFamily="34" charset="0"/>
              </a:rPr>
              <a:t>(2) Der Erblasser soll in der Erklärung angeben, zu welcher Zeit (Tag, Monat und Jahr) und an welchem Orte er sie niedergeschrieben hat.</a:t>
            </a:r>
          </a:p>
          <a:p>
            <a:pPr algn="l">
              <a:buNone/>
            </a:pPr>
            <a:r>
              <a:rPr lang="de-DE" b="0" i="0" dirty="0">
                <a:solidFill>
                  <a:srgbClr val="000000"/>
                </a:solidFill>
                <a:effectLst/>
                <a:latin typeface="Arial" panose="020B0604020202020204" pitchFamily="34" charset="0"/>
              </a:rPr>
              <a:t>(3) Die </a:t>
            </a:r>
            <a:r>
              <a:rPr lang="de-DE" b="1" i="0" dirty="0">
                <a:solidFill>
                  <a:srgbClr val="000000"/>
                </a:solidFill>
                <a:effectLst/>
                <a:latin typeface="Arial" panose="020B0604020202020204" pitchFamily="34" charset="0"/>
              </a:rPr>
              <a:t>Unterschrift</a:t>
            </a:r>
            <a:r>
              <a:rPr lang="de-DE" b="0" i="0" dirty="0">
                <a:solidFill>
                  <a:srgbClr val="000000"/>
                </a:solidFill>
                <a:effectLst/>
                <a:latin typeface="Arial" panose="020B0604020202020204" pitchFamily="34" charset="0"/>
              </a:rPr>
              <a:t> soll den Vornamen und den Familiennamen des Erblassers enthalten. </a:t>
            </a:r>
          </a:p>
        </p:txBody>
      </p:sp>
      <p:sp>
        <p:nvSpPr>
          <p:cNvPr id="2" name="Titel 1">
            <a:extLst>
              <a:ext uri="{FF2B5EF4-FFF2-40B4-BE49-F238E27FC236}">
                <a16:creationId xmlns:a16="http://schemas.microsoft.com/office/drawing/2014/main" id="{CB832F6E-8446-8939-3377-0370A029047C}"/>
              </a:ext>
            </a:extLst>
          </p:cNvPr>
          <p:cNvSpPr txBox="1">
            <a:spLocks/>
          </p:cNvSpPr>
          <p:nvPr/>
        </p:nvSpPr>
        <p:spPr>
          <a:xfrm>
            <a:off x="2231136" y="78998"/>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Eigenhändiges Testament</a:t>
            </a:r>
            <a:br>
              <a:rPr lang="de-DE" dirty="0"/>
            </a:br>
            <a:r>
              <a:rPr lang="de-DE" dirty="0"/>
              <a:t>Welche Form ist zu beachten?</a:t>
            </a:r>
          </a:p>
        </p:txBody>
      </p:sp>
      <p:sp>
        <p:nvSpPr>
          <p:cNvPr id="3" name="Textfeld 2">
            <a:extLst>
              <a:ext uri="{FF2B5EF4-FFF2-40B4-BE49-F238E27FC236}">
                <a16:creationId xmlns:a16="http://schemas.microsoft.com/office/drawing/2014/main" id="{DB50A055-8818-2169-F76E-E666E3335CA5}"/>
              </a:ext>
            </a:extLst>
          </p:cNvPr>
          <p:cNvSpPr txBox="1"/>
          <p:nvPr/>
        </p:nvSpPr>
        <p:spPr>
          <a:xfrm>
            <a:off x="41584" y="1433590"/>
            <a:ext cx="3392275" cy="3046988"/>
          </a:xfrm>
          <a:prstGeom prst="rect">
            <a:avLst/>
          </a:prstGeom>
          <a:solidFill>
            <a:schemeClr val="bg2"/>
          </a:solidFill>
        </p:spPr>
        <p:txBody>
          <a:bodyPr wrap="none" rtlCol="0">
            <a:spAutoFit/>
          </a:bodyPr>
          <a:lstStyle/>
          <a:p>
            <a:pPr algn="ctr"/>
            <a:r>
              <a:rPr lang="de-DE" sz="2400" dirty="0">
                <a:solidFill>
                  <a:srgbClr val="0070C0"/>
                </a:solidFill>
                <a:latin typeface="Freestyle Script" panose="030804020302050B0404" pitchFamily="66" charset="0"/>
              </a:rPr>
              <a:t>Testament</a:t>
            </a:r>
          </a:p>
          <a:p>
            <a:r>
              <a:rPr lang="de-DE" sz="2400" dirty="0">
                <a:solidFill>
                  <a:srgbClr val="0070C0"/>
                </a:solidFill>
                <a:latin typeface="Freestyle Script" panose="030804020302050B0404" pitchFamily="66" charset="0"/>
              </a:rPr>
              <a:t>Hiermit setze ich meinen Sohn </a:t>
            </a:r>
          </a:p>
          <a:p>
            <a:r>
              <a:rPr lang="de-DE" sz="2400" dirty="0">
                <a:solidFill>
                  <a:srgbClr val="0070C0"/>
                </a:solidFill>
                <a:latin typeface="Freestyle Script" panose="030804020302050B0404" pitchFamily="66" charset="0"/>
              </a:rPr>
              <a:t>Max Mustermann, geb. am 01.01.2000 </a:t>
            </a:r>
          </a:p>
          <a:p>
            <a:r>
              <a:rPr lang="de-DE" sz="2400" dirty="0">
                <a:solidFill>
                  <a:srgbClr val="0070C0"/>
                </a:solidFill>
                <a:latin typeface="Freestyle Script" panose="030804020302050B0404" pitchFamily="66" charset="0"/>
              </a:rPr>
              <a:t>zu meinem alleinigen Erben ein.</a:t>
            </a:r>
          </a:p>
          <a:p>
            <a:endParaRPr lang="de-DE" sz="2400" dirty="0">
              <a:solidFill>
                <a:srgbClr val="0070C0"/>
              </a:solidFill>
              <a:latin typeface="Freestyle Script" panose="030804020302050B0404" pitchFamily="66" charset="0"/>
            </a:endParaRPr>
          </a:p>
          <a:p>
            <a:r>
              <a:rPr lang="de-DE" sz="2400" dirty="0">
                <a:solidFill>
                  <a:srgbClr val="0070C0"/>
                </a:solidFill>
                <a:latin typeface="Freestyle Script" panose="030804020302050B0404" pitchFamily="66" charset="0"/>
              </a:rPr>
              <a:t>Plettenberg, den 03.09.2025</a:t>
            </a:r>
          </a:p>
          <a:p>
            <a:endParaRPr lang="de-DE" sz="2400" dirty="0">
              <a:solidFill>
                <a:srgbClr val="0070C0"/>
              </a:solidFill>
              <a:latin typeface="Freestyle Script" panose="030804020302050B0404" pitchFamily="66" charset="0"/>
            </a:endParaRPr>
          </a:p>
          <a:p>
            <a:r>
              <a:rPr lang="de-DE" sz="2400" dirty="0">
                <a:solidFill>
                  <a:srgbClr val="0070C0"/>
                </a:solidFill>
                <a:latin typeface="Freestyle Script" panose="030804020302050B0404" pitchFamily="66" charset="0"/>
              </a:rPr>
              <a:t>Martina Mustermann, geb. Musterfrau</a:t>
            </a:r>
          </a:p>
        </p:txBody>
      </p:sp>
      <p:sp>
        <p:nvSpPr>
          <p:cNvPr id="4" name="Textfeld 3">
            <a:extLst>
              <a:ext uri="{FF2B5EF4-FFF2-40B4-BE49-F238E27FC236}">
                <a16:creationId xmlns:a16="http://schemas.microsoft.com/office/drawing/2014/main" id="{52936EB8-3ECA-D26B-789B-7876E2A81CF5}"/>
              </a:ext>
            </a:extLst>
          </p:cNvPr>
          <p:cNvSpPr txBox="1"/>
          <p:nvPr/>
        </p:nvSpPr>
        <p:spPr>
          <a:xfrm>
            <a:off x="3528052" y="1443381"/>
            <a:ext cx="4211409" cy="2308324"/>
          </a:xfrm>
          <a:prstGeom prst="rect">
            <a:avLst/>
          </a:prstGeom>
          <a:solidFill>
            <a:schemeClr val="bg2"/>
          </a:solidFill>
        </p:spPr>
        <p:txBody>
          <a:bodyPr wrap="none" rtlCol="0">
            <a:spAutoFit/>
          </a:bodyPr>
          <a:lstStyle/>
          <a:p>
            <a:pPr algn="ctr"/>
            <a:r>
              <a:rPr lang="de-DE" dirty="0">
                <a:latin typeface="Arial" panose="020B0604020202020204" pitchFamily="34" charset="0"/>
                <a:cs typeface="Arial" panose="020B0604020202020204" pitchFamily="34" charset="0"/>
              </a:rPr>
              <a:t>Testament</a:t>
            </a:r>
          </a:p>
          <a:p>
            <a:r>
              <a:rPr lang="de-DE" dirty="0">
                <a:latin typeface="Arial" panose="020B0604020202020204" pitchFamily="34" charset="0"/>
                <a:cs typeface="Arial" panose="020B0604020202020204" pitchFamily="34" charset="0"/>
              </a:rPr>
              <a:t>Hiermit setze ich meinen Sohn </a:t>
            </a:r>
          </a:p>
          <a:p>
            <a:r>
              <a:rPr lang="de-DE" dirty="0">
                <a:latin typeface="Arial" panose="020B0604020202020204" pitchFamily="34" charset="0"/>
                <a:cs typeface="Arial" panose="020B0604020202020204" pitchFamily="34" charset="0"/>
              </a:rPr>
              <a:t>Max Mustermann, geb. am 01.01.2000 </a:t>
            </a:r>
          </a:p>
          <a:p>
            <a:r>
              <a:rPr lang="de-DE" dirty="0">
                <a:latin typeface="Arial" panose="020B0604020202020204" pitchFamily="34" charset="0"/>
                <a:cs typeface="Arial" panose="020B0604020202020204" pitchFamily="34" charset="0"/>
              </a:rPr>
              <a:t>zu meinem alleinigen Erben ein.</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Plettenberg, den 03.09.2025</a:t>
            </a:r>
          </a:p>
          <a:p>
            <a:endParaRPr lang="de-DE" dirty="0">
              <a:solidFill>
                <a:srgbClr val="0070C0"/>
              </a:solidFill>
              <a:latin typeface="Freestyle Script" panose="030804020302050B0404" pitchFamily="66" charset="0"/>
            </a:endParaRPr>
          </a:p>
          <a:p>
            <a:r>
              <a:rPr lang="de-DE" dirty="0">
                <a:solidFill>
                  <a:srgbClr val="0070C0"/>
                </a:solidFill>
                <a:latin typeface="Freestyle Script" panose="030804020302050B0404" pitchFamily="66" charset="0"/>
              </a:rPr>
              <a:t>Martina Mustermann, geb. Musterfrau</a:t>
            </a:r>
          </a:p>
        </p:txBody>
      </p:sp>
      <p:sp>
        <p:nvSpPr>
          <p:cNvPr id="5" name="Rechteck 4">
            <a:extLst>
              <a:ext uri="{FF2B5EF4-FFF2-40B4-BE49-F238E27FC236}">
                <a16:creationId xmlns:a16="http://schemas.microsoft.com/office/drawing/2014/main" id="{95A7F344-C87C-770D-D7E3-819DDC33EE24}"/>
              </a:ext>
            </a:extLst>
          </p:cNvPr>
          <p:cNvSpPr/>
          <p:nvPr/>
        </p:nvSpPr>
        <p:spPr>
          <a:xfrm rot="19477192">
            <a:off x="3415042" y="2016359"/>
            <a:ext cx="4118820" cy="92333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de-DE" sz="5400" b="1" cap="none" spc="0" dirty="0">
                <a:ln/>
                <a:solidFill>
                  <a:schemeClr val="accent3"/>
                </a:solidFill>
                <a:effectLst/>
              </a:rPr>
              <a:t>unwirksam</a:t>
            </a:r>
          </a:p>
        </p:txBody>
      </p:sp>
      <p:pic>
        <p:nvPicPr>
          <p:cNvPr id="8" name="Grafik 7" descr="Häkchen mit einfarbiger Füllung">
            <a:extLst>
              <a:ext uri="{FF2B5EF4-FFF2-40B4-BE49-F238E27FC236}">
                <a16:creationId xmlns:a16="http://schemas.microsoft.com/office/drawing/2014/main" id="{99C397D9-D1B2-CCB3-2E94-7ABAE86B00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30187" y="3291840"/>
            <a:ext cx="914400" cy="914400"/>
          </a:xfrm>
          <a:prstGeom prst="rect">
            <a:avLst/>
          </a:prstGeom>
        </p:spPr>
      </p:pic>
      <p:sp>
        <p:nvSpPr>
          <p:cNvPr id="9" name="Textfeld 8">
            <a:extLst>
              <a:ext uri="{FF2B5EF4-FFF2-40B4-BE49-F238E27FC236}">
                <a16:creationId xmlns:a16="http://schemas.microsoft.com/office/drawing/2014/main" id="{BE5E7B9F-1F49-5802-F577-2E1EFB92132B}"/>
              </a:ext>
            </a:extLst>
          </p:cNvPr>
          <p:cNvSpPr txBox="1"/>
          <p:nvPr/>
        </p:nvSpPr>
        <p:spPr>
          <a:xfrm>
            <a:off x="3528052" y="3790741"/>
            <a:ext cx="4191000" cy="3046988"/>
          </a:xfrm>
          <a:prstGeom prst="rect">
            <a:avLst/>
          </a:prstGeom>
          <a:solidFill>
            <a:schemeClr val="bg2"/>
          </a:solidFill>
        </p:spPr>
        <p:txBody>
          <a:bodyPr wrap="square" rtlCol="0">
            <a:spAutoFit/>
          </a:bodyPr>
          <a:lstStyle/>
          <a:p>
            <a:pPr algn="ctr"/>
            <a:r>
              <a:rPr lang="de-DE" sz="2400" dirty="0">
                <a:solidFill>
                  <a:srgbClr val="0070C0"/>
                </a:solidFill>
                <a:latin typeface="Freestyle Script" panose="030804020302050B0404" pitchFamily="66" charset="0"/>
              </a:rPr>
              <a:t>Testament</a:t>
            </a:r>
          </a:p>
          <a:p>
            <a:r>
              <a:rPr lang="de-DE" sz="2400" dirty="0">
                <a:solidFill>
                  <a:srgbClr val="0070C0"/>
                </a:solidFill>
                <a:latin typeface="Freestyle Script" panose="030804020302050B0404" pitchFamily="66" charset="0"/>
              </a:rPr>
              <a:t>Hiermit setze ich meinen Sohn </a:t>
            </a:r>
          </a:p>
          <a:p>
            <a:r>
              <a:rPr lang="de-DE" sz="2400" dirty="0">
                <a:solidFill>
                  <a:srgbClr val="0070C0"/>
                </a:solidFill>
                <a:latin typeface="Freestyle Script" panose="030804020302050B0404" pitchFamily="66" charset="0"/>
              </a:rPr>
              <a:t>Max Mustermann, geb. am 01.01.2000 </a:t>
            </a:r>
          </a:p>
          <a:p>
            <a:r>
              <a:rPr lang="de-DE" sz="2400" dirty="0">
                <a:solidFill>
                  <a:srgbClr val="0070C0"/>
                </a:solidFill>
                <a:latin typeface="Freestyle Script" panose="030804020302050B0404" pitchFamily="66" charset="0"/>
              </a:rPr>
              <a:t>zu meinem alleinigen Erben ein. Meinen Sohn </a:t>
            </a:r>
          </a:p>
          <a:p>
            <a:r>
              <a:rPr lang="de-DE" sz="2400" dirty="0">
                <a:solidFill>
                  <a:srgbClr val="0070C0"/>
                </a:solidFill>
                <a:latin typeface="Freestyle Script" panose="030804020302050B0404" pitchFamily="66" charset="0"/>
              </a:rPr>
              <a:t>Michael Mustermann, der mich</a:t>
            </a:r>
          </a:p>
          <a:p>
            <a:r>
              <a:rPr lang="de-DE" sz="2400" dirty="0">
                <a:solidFill>
                  <a:srgbClr val="0070C0"/>
                </a:solidFill>
                <a:latin typeface="Freestyle Script" panose="030804020302050B0404" pitchFamily="66" charset="0"/>
              </a:rPr>
              <a:t>seit vielen Jahren nicht mehr</a:t>
            </a:r>
          </a:p>
          <a:p>
            <a:r>
              <a:rPr lang="de-DE" sz="2400" dirty="0">
                <a:solidFill>
                  <a:srgbClr val="0070C0"/>
                </a:solidFill>
                <a:latin typeface="Freestyle Script" panose="030804020302050B0404" pitchFamily="66" charset="0"/>
              </a:rPr>
              <a:t>besucht hat, schließe ich von der Erbschaft    </a:t>
            </a:r>
          </a:p>
          <a:p>
            <a:r>
              <a:rPr lang="de-DE" sz="2400" dirty="0">
                <a:solidFill>
                  <a:srgbClr val="0070C0"/>
                </a:solidFill>
                <a:latin typeface="Freestyle Script" panose="030804020302050B0404" pitchFamily="66" charset="0"/>
              </a:rPr>
              <a:t>aus. Plettenberg, den 03.09.2025</a:t>
            </a:r>
          </a:p>
        </p:txBody>
      </p:sp>
      <p:sp>
        <p:nvSpPr>
          <p:cNvPr id="12" name="Textfeld 11">
            <a:extLst>
              <a:ext uri="{FF2B5EF4-FFF2-40B4-BE49-F238E27FC236}">
                <a16:creationId xmlns:a16="http://schemas.microsoft.com/office/drawing/2014/main" id="{56C70770-6DAB-1775-4CB6-305168859740}"/>
              </a:ext>
            </a:extLst>
          </p:cNvPr>
          <p:cNvSpPr txBox="1"/>
          <p:nvPr/>
        </p:nvSpPr>
        <p:spPr>
          <a:xfrm rot="16200000">
            <a:off x="6009134" y="5067747"/>
            <a:ext cx="2659114" cy="584775"/>
          </a:xfrm>
          <a:prstGeom prst="rect">
            <a:avLst/>
          </a:prstGeom>
          <a:noFill/>
        </p:spPr>
        <p:txBody>
          <a:bodyPr wrap="square">
            <a:spAutoFit/>
          </a:bodyPr>
          <a:lstStyle/>
          <a:p>
            <a:r>
              <a:rPr lang="de-DE" dirty="0">
                <a:solidFill>
                  <a:srgbClr val="0070C0"/>
                </a:solidFill>
                <a:latin typeface="Freestyle Script" panose="030804020302050B0404" pitchFamily="66" charset="0"/>
              </a:rPr>
              <a:t>Martina Mustermann, </a:t>
            </a:r>
            <a:r>
              <a:rPr lang="de-DE" sz="3200" dirty="0">
                <a:solidFill>
                  <a:srgbClr val="0070C0"/>
                </a:solidFill>
                <a:latin typeface="Freestyle Script" panose="030804020302050B0404" pitchFamily="66" charset="0"/>
              </a:rPr>
              <a:t>geb</a:t>
            </a:r>
            <a:r>
              <a:rPr lang="de-DE" dirty="0">
                <a:solidFill>
                  <a:srgbClr val="0070C0"/>
                </a:solidFill>
                <a:latin typeface="Freestyle Script" panose="030804020302050B0404" pitchFamily="66" charset="0"/>
              </a:rPr>
              <a:t>. Musterfrau</a:t>
            </a:r>
          </a:p>
        </p:txBody>
      </p:sp>
      <p:sp>
        <p:nvSpPr>
          <p:cNvPr id="13" name="Rechteck 12">
            <a:extLst>
              <a:ext uri="{FF2B5EF4-FFF2-40B4-BE49-F238E27FC236}">
                <a16:creationId xmlns:a16="http://schemas.microsoft.com/office/drawing/2014/main" id="{EBA1CB1A-774D-6997-DE35-496B6D4C0DF8}"/>
              </a:ext>
            </a:extLst>
          </p:cNvPr>
          <p:cNvSpPr/>
          <p:nvPr/>
        </p:nvSpPr>
        <p:spPr>
          <a:xfrm rot="19477192">
            <a:off x="3247315" y="5084296"/>
            <a:ext cx="4161799" cy="64633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de-DE" sz="3600" b="1" dirty="0">
                <a:ln/>
                <a:solidFill>
                  <a:schemeClr val="accent3"/>
                </a:solidFill>
              </a:rPr>
              <a:t>problematisch</a:t>
            </a:r>
            <a:endParaRPr lang="de-DE" sz="3600" b="1" cap="none" spc="0" dirty="0">
              <a:ln/>
              <a:solidFill>
                <a:schemeClr val="accent3"/>
              </a:solidFill>
              <a:effectLst/>
            </a:endParaRPr>
          </a:p>
        </p:txBody>
      </p:sp>
    </p:spTree>
    <p:extLst>
      <p:ext uri="{BB962C8B-B14F-4D97-AF65-F5344CB8AC3E}">
        <p14:creationId xmlns:p14="http://schemas.microsoft.com/office/powerpoint/2010/main" val="85676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animBg="1"/>
      <p:bldP spid="4" grpId="0" animBg="1"/>
      <p:bldP spid="5" grpId="0"/>
      <p:bldP spid="9" grpId="0" animBg="1"/>
      <p:bldP spid="12" grpId="0"/>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900B50E-462C-F23F-8933-57CD0E46966F}"/>
              </a:ext>
            </a:extLst>
          </p:cNvPr>
          <p:cNvSpPr txBox="1"/>
          <p:nvPr/>
        </p:nvSpPr>
        <p:spPr>
          <a:xfrm>
            <a:off x="1674436" y="983040"/>
            <a:ext cx="8843128" cy="4252446"/>
          </a:xfrm>
          <a:prstGeom prst="rect">
            <a:avLst/>
          </a:prstGeom>
          <a:noFill/>
        </p:spPr>
        <p:txBody>
          <a:bodyPr wrap="square">
            <a:spAutoFit/>
          </a:bodyPr>
          <a:lstStyle/>
          <a:p>
            <a:pPr algn="l">
              <a:spcBef>
                <a:spcPts val="375"/>
              </a:spcBef>
              <a:spcAft>
                <a:spcPts val="375"/>
              </a:spcAft>
              <a:buNone/>
            </a:pPr>
            <a:r>
              <a:rPr lang="de-DE" b="1" i="0" dirty="0">
                <a:solidFill>
                  <a:srgbClr val="C8000A"/>
                </a:solidFill>
                <a:effectLst/>
                <a:latin typeface="Roboto" panose="02000000000000000000" pitchFamily="2" charset="0"/>
              </a:rPr>
              <a:t>Unterzeichnung eines gemeinschaftlichen Testaments durch neben den Text des Testaments gesetzten Namenszug</a:t>
            </a:r>
          </a:p>
          <a:p>
            <a:pPr algn="l">
              <a:spcAft>
                <a:spcPts val="600"/>
              </a:spcAft>
              <a:buNone/>
            </a:pPr>
            <a:r>
              <a:rPr lang="de-DE" b="0" i="0" dirty="0">
                <a:solidFill>
                  <a:srgbClr val="141414"/>
                </a:solidFill>
                <a:effectLst/>
                <a:latin typeface="Roboto" panose="02000000000000000000" pitchFamily="2" charset="0"/>
              </a:rPr>
              <a:t>BGB §§ </a:t>
            </a:r>
            <a:r>
              <a:rPr lang="de-DE" b="0" i="0" u="sng" dirty="0">
                <a:solidFill>
                  <a:srgbClr val="C8000A"/>
                </a:solidFill>
                <a:effectLst/>
                <a:latin typeface="Roboto" panose="02000000000000000000" pitchFamily="2" charset="0"/>
                <a:hlinkClick r:id="rId2"/>
              </a:rPr>
              <a:t>2247</a:t>
            </a:r>
            <a:r>
              <a:rPr lang="de-DE" b="0" i="0" dirty="0">
                <a:solidFill>
                  <a:srgbClr val="141414"/>
                </a:solidFill>
                <a:effectLst/>
                <a:latin typeface="Roboto" panose="02000000000000000000" pitchFamily="2" charset="0"/>
              </a:rPr>
              <a:t>, </a:t>
            </a:r>
            <a:r>
              <a:rPr lang="de-DE" b="0" i="0" u="sng" dirty="0">
                <a:solidFill>
                  <a:srgbClr val="C8000A"/>
                </a:solidFill>
                <a:effectLst/>
                <a:latin typeface="Roboto" panose="02000000000000000000" pitchFamily="2" charset="0"/>
                <a:hlinkClick r:id="rId3"/>
              </a:rPr>
              <a:t>2267</a:t>
            </a:r>
            <a:r>
              <a:rPr lang="de-DE" b="0" i="0" dirty="0">
                <a:solidFill>
                  <a:srgbClr val="141414"/>
                </a:solidFill>
                <a:effectLst/>
                <a:latin typeface="Roboto" panose="02000000000000000000" pitchFamily="2" charset="0"/>
              </a:rPr>
              <a:t>; ZPO §§ </a:t>
            </a:r>
            <a:r>
              <a:rPr lang="de-DE" b="0" i="0" u="sng" dirty="0">
                <a:solidFill>
                  <a:srgbClr val="C8000A"/>
                </a:solidFill>
                <a:effectLst/>
                <a:latin typeface="Roboto" panose="02000000000000000000" pitchFamily="2" charset="0"/>
                <a:hlinkClick r:id="rId4"/>
              </a:rPr>
              <a:t>416</a:t>
            </a:r>
            <a:r>
              <a:rPr lang="de-DE" b="0" i="0" dirty="0">
                <a:solidFill>
                  <a:srgbClr val="141414"/>
                </a:solidFill>
                <a:effectLst/>
                <a:latin typeface="Roboto" panose="02000000000000000000" pitchFamily="2" charset="0"/>
              </a:rPr>
              <a:t>, </a:t>
            </a:r>
            <a:r>
              <a:rPr lang="de-DE" b="0" i="0" u="sng" dirty="0">
                <a:solidFill>
                  <a:srgbClr val="C8000A"/>
                </a:solidFill>
                <a:effectLst/>
                <a:latin typeface="Roboto" panose="02000000000000000000" pitchFamily="2" charset="0"/>
                <a:hlinkClick r:id="rId5"/>
              </a:rPr>
              <a:t>440</a:t>
            </a:r>
            <a:endParaRPr lang="de-DE" b="0" i="0" dirty="0">
              <a:solidFill>
                <a:srgbClr val="141414"/>
              </a:solidFill>
              <a:effectLst/>
              <a:latin typeface="Roboto" panose="02000000000000000000" pitchFamily="2" charset="0"/>
            </a:endParaRPr>
          </a:p>
          <a:p>
            <a:pPr algn="l">
              <a:spcAft>
                <a:spcPts val="600"/>
              </a:spcAft>
              <a:buNone/>
            </a:pPr>
            <a:r>
              <a:rPr lang="de-DE" b="1" i="0" dirty="0">
                <a:solidFill>
                  <a:srgbClr val="141414"/>
                </a:solidFill>
                <a:effectLst/>
                <a:latin typeface="Roboto" panose="02000000000000000000" pitchFamily="2" charset="0"/>
              </a:rPr>
              <a:t>1. Die Zeichnung des Namens am Rande einer Testamentsurkunde stellt in der Regel keine Unterschrift dar. Etwas anderes kann aber - nach den tatsächlichen Umständen des Einzelfalls - dann gelten, wenn auf dem betreffenden Blatt unter dem Text kein Raum für eine Unterzeichnung war und sich deshalb der neben den Text gesetzte Namenszug des Testierenden nach der </a:t>
            </a:r>
            <a:r>
              <a:rPr lang="de-DE" b="1" i="0" u="sng" dirty="0">
                <a:solidFill>
                  <a:srgbClr val="141414"/>
                </a:solidFill>
                <a:effectLst/>
                <a:latin typeface="Roboto" panose="02000000000000000000" pitchFamily="2" charset="0"/>
              </a:rPr>
              <a:t>Würdigung des Tatrichters</a:t>
            </a:r>
            <a:r>
              <a:rPr lang="de-DE" b="1" i="0" dirty="0">
                <a:solidFill>
                  <a:srgbClr val="141414"/>
                </a:solidFill>
                <a:effectLst/>
                <a:latin typeface="Roboto" panose="02000000000000000000" pitchFamily="2" charset="0"/>
              </a:rPr>
              <a:t> als räumlicher Abschluss der Urkunde darstellt.</a:t>
            </a:r>
          </a:p>
          <a:p>
            <a:pPr algn="l">
              <a:spcAft>
                <a:spcPts val="600"/>
              </a:spcAft>
              <a:buNone/>
            </a:pPr>
            <a:r>
              <a:rPr lang="de-DE" b="1" i="0" dirty="0">
                <a:solidFill>
                  <a:srgbClr val="141414"/>
                </a:solidFill>
                <a:effectLst/>
                <a:latin typeface="Roboto" panose="02000000000000000000" pitchFamily="2" charset="0"/>
              </a:rPr>
              <a:t>2. Die Rechtsprechung des BGH (BGHZ 113, </a:t>
            </a:r>
            <a:r>
              <a:rPr lang="de-DE" b="1" i="0" u="sng" dirty="0">
                <a:solidFill>
                  <a:srgbClr val="C8000A"/>
                </a:solidFill>
                <a:effectLst/>
                <a:latin typeface="Roboto" panose="02000000000000000000" pitchFamily="2" charset="0"/>
                <a:hlinkClick r:id="rId6"/>
              </a:rPr>
              <a:t>48</a:t>
            </a:r>
            <a:r>
              <a:rPr lang="de-DE" b="1" i="0" dirty="0">
                <a:solidFill>
                  <a:srgbClr val="141414"/>
                </a:solidFill>
                <a:effectLst/>
                <a:latin typeface="Roboto" panose="02000000000000000000" pitchFamily="2" charset="0"/>
              </a:rPr>
              <a:t>; BGH, NJW 1992, </a:t>
            </a:r>
            <a:r>
              <a:rPr lang="de-DE" b="1" i="0" u="sng" dirty="0">
                <a:solidFill>
                  <a:srgbClr val="C8000A"/>
                </a:solidFill>
                <a:effectLst/>
                <a:latin typeface="Roboto" panose="02000000000000000000" pitchFamily="2" charset="0"/>
                <a:hlinkClick r:id="rId7"/>
              </a:rPr>
              <a:t>829</a:t>
            </a:r>
            <a:r>
              <a:rPr lang="de-DE" b="1" i="0" dirty="0">
                <a:solidFill>
                  <a:srgbClr val="141414"/>
                </a:solidFill>
                <a:effectLst/>
                <a:latin typeface="Roboto" panose="02000000000000000000" pitchFamily="2" charset="0"/>
              </a:rPr>
              <a:t>), nach der ein auf den oberen Rand eines Überweisungsformulars oder ein neben den Text einer Quittung gesetzter Namenszug keine Unterschriften i. S. der §§ </a:t>
            </a:r>
            <a:r>
              <a:rPr lang="de-DE" b="1" i="0" u="sng" dirty="0">
                <a:solidFill>
                  <a:srgbClr val="C8000A"/>
                </a:solidFill>
                <a:effectLst/>
                <a:latin typeface="Roboto" panose="02000000000000000000" pitchFamily="2" charset="0"/>
                <a:hlinkClick r:id="rId4"/>
              </a:rPr>
              <a:t>416</a:t>
            </a:r>
            <a:r>
              <a:rPr lang="de-DE" b="1" i="0" dirty="0">
                <a:solidFill>
                  <a:srgbClr val="141414"/>
                </a:solidFill>
                <a:effectLst/>
                <a:latin typeface="Roboto" panose="02000000000000000000" pitchFamily="2" charset="0"/>
              </a:rPr>
              <a:t>, </a:t>
            </a:r>
            <a:r>
              <a:rPr lang="de-DE" b="1" i="0" u="sng" dirty="0">
                <a:solidFill>
                  <a:srgbClr val="C8000A"/>
                </a:solidFill>
                <a:effectLst/>
                <a:latin typeface="Roboto" panose="02000000000000000000" pitchFamily="2" charset="0"/>
                <a:hlinkClick r:id="rId5"/>
              </a:rPr>
              <a:t>440</a:t>
            </a:r>
            <a:r>
              <a:rPr lang="de-DE" b="1" i="0" dirty="0">
                <a:solidFill>
                  <a:srgbClr val="141414"/>
                </a:solidFill>
                <a:effectLst/>
                <a:latin typeface="Roboto" panose="02000000000000000000" pitchFamily="2" charset="0"/>
              </a:rPr>
              <a:t> Abs. </a:t>
            </a:r>
            <a:r>
              <a:rPr lang="de-DE" b="1" i="0" u="sng" dirty="0">
                <a:solidFill>
                  <a:srgbClr val="C8000A"/>
                </a:solidFill>
                <a:effectLst/>
                <a:latin typeface="Roboto" panose="02000000000000000000" pitchFamily="2" charset="0"/>
                <a:hlinkClick r:id="rId8"/>
              </a:rPr>
              <a:t>2</a:t>
            </a:r>
            <a:r>
              <a:rPr lang="de-DE" b="1" i="0" dirty="0">
                <a:solidFill>
                  <a:srgbClr val="141414"/>
                </a:solidFill>
                <a:effectLst/>
                <a:latin typeface="Roboto" panose="02000000000000000000" pitchFamily="2" charset="0"/>
              </a:rPr>
              <a:t> ZPO darstellen, steht dem nicht entgegen.</a:t>
            </a:r>
          </a:p>
          <a:p>
            <a:pPr algn="l">
              <a:spcAft>
                <a:spcPts val="600"/>
              </a:spcAft>
              <a:buNone/>
            </a:pPr>
            <a:r>
              <a:rPr lang="de-DE" b="0" i="0" dirty="0">
                <a:solidFill>
                  <a:srgbClr val="141414"/>
                </a:solidFill>
                <a:effectLst/>
                <a:latin typeface="Roboto" panose="02000000000000000000" pitchFamily="2" charset="0"/>
              </a:rPr>
              <a:t>OLG Köln, Beschluss vom 5. 11. 1999 - 2 </a:t>
            </a:r>
            <a:r>
              <a:rPr lang="de-DE" b="0" i="0" dirty="0" err="1">
                <a:solidFill>
                  <a:srgbClr val="141414"/>
                </a:solidFill>
                <a:effectLst/>
                <a:latin typeface="Roboto" panose="02000000000000000000" pitchFamily="2" charset="0"/>
              </a:rPr>
              <a:t>Wx</a:t>
            </a:r>
            <a:r>
              <a:rPr lang="de-DE" b="0" i="0" dirty="0">
                <a:solidFill>
                  <a:srgbClr val="141414"/>
                </a:solidFill>
                <a:effectLst/>
                <a:latin typeface="Roboto" panose="02000000000000000000" pitchFamily="2" charset="0"/>
              </a:rPr>
              <a:t> 37/99</a:t>
            </a:r>
          </a:p>
        </p:txBody>
      </p:sp>
    </p:spTree>
    <p:extLst>
      <p:ext uri="{BB962C8B-B14F-4D97-AF65-F5344CB8AC3E}">
        <p14:creationId xmlns:p14="http://schemas.microsoft.com/office/powerpoint/2010/main" val="3619574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D2CBB02A-DCF9-31B6-BE6D-33575AF6FB71}"/>
              </a:ext>
            </a:extLst>
          </p:cNvPr>
          <p:cNvSpPr txBox="1"/>
          <p:nvPr/>
        </p:nvSpPr>
        <p:spPr>
          <a:xfrm>
            <a:off x="3039359" y="1419963"/>
            <a:ext cx="6113282" cy="2308324"/>
          </a:xfrm>
          <a:prstGeom prst="rect">
            <a:avLst/>
          </a:prstGeom>
          <a:solidFill>
            <a:schemeClr val="bg2"/>
          </a:solidFill>
        </p:spPr>
        <p:txBody>
          <a:bodyPr wrap="square" rtlCol="0">
            <a:spAutoFit/>
          </a:bodyPr>
          <a:lstStyle/>
          <a:p>
            <a:pPr algn="ctr"/>
            <a:r>
              <a:rPr lang="de-DE" sz="2400" dirty="0">
                <a:solidFill>
                  <a:srgbClr val="0070C0"/>
                </a:solidFill>
                <a:latin typeface="Freestyle Script" panose="030804020302050B0404" pitchFamily="66" charset="0"/>
              </a:rPr>
              <a:t>Testament</a:t>
            </a:r>
          </a:p>
          <a:p>
            <a:r>
              <a:rPr lang="de-DE" sz="2400" dirty="0">
                <a:solidFill>
                  <a:srgbClr val="0070C0"/>
                </a:solidFill>
                <a:latin typeface="Freestyle Script" panose="030804020302050B0404" pitchFamily="66" charset="0"/>
              </a:rPr>
              <a:t>Mein Enkel Max Mustermann erhält mein Einfamilienhaus in Plettenberg. </a:t>
            </a:r>
          </a:p>
          <a:p>
            <a:r>
              <a:rPr lang="de-DE" sz="2400" dirty="0">
                <a:solidFill>
                  <a:srgbClr val="0070C0"/>
                </a:solidFill>
                <a:latin typeface="Freestyle Script" panose="030804020302050B0404" pitchFamily="66" charset="0"/>
              </a:rPr>
              <a:t>Mein Enkel Marius Mustermann erhält meine Eigentumswohnung auf Sylt.</a:t>
            </a:r>
          </a:p>
          <a:p>
            <a:r>
              <a:rPr lang="de-DE" sz="2400" dirty="0">
                <a:solidFill>
                  <a:srgbClr val="0070C0"/>
                </a:solidFill>
                <a:latin typeface="Freestyle Script" panose="030804020302050B0404" pitchFamily="66" charset="0"/>
              </a:rPr>
              <a:t>Mein Enkel Markus Mustermann erhält das Zweifamilienhaus in München.</a:t>
            </a:r>
          </a:p>
          <a:p>
            <a:r>
              <a:rPr lang="de-DE" sz="2400" dirty="0">
                <a:solidFill>
                  <a:srgbClr val="0070C0"/>
                </a:solidFill>
                <a:latin typeface="Freestyle Script" panose="030804020302050B0404" pitchFamily="66" charset="0"/>
              </a:rPr>
              <a:t>Plettenberg, den 03.09.2025</a:t>
            </a:r>
          </a:p>
          <a:p>
            <a:r>
              <a:rPr lang="de-DE" sz="2400" dirty="0">
                <a:solidFill>
                  <a:srgbClr val="0070C0"/>
                </a:solidFill>
                <a:latin typeface="Freestyle Script" panose="030804020302050B0404" pitchFamily="66" charset="0"/>
              </a:rPr>
              <a:t>Maria Mustermann, geb. Musterfrau</a:t>
            </a:r>
          </a:p>
        </p:txBody>
      </p:sp>
      <p:sp>
        <p:nvSpPr>
          <p:cNvPr id="3" name="Titel 1">
            <a:extLst>
              <a:ext uri="{FF2B5EF4-FFF2-40B4-BE49-F238E27FC236}">
                <a16:creationId xmlns:a16="http://schemas.microsoft.com/office/drawing/2014/main" id="{5C9BEF00-B8B5-A2A2-CF62-00AEC6CA189D}"/>
              </a:ext>
            </a:extLst>
          </p:cNvPr>
          <p:cNvSpPr txBox="1">
            <a:spLocks/>
          </p:cNvSpPr>
          <p:nvPr/>
        </p:nvSpPr>
        <p:spPr>
          <a:xfrm>
            <a:off x="2231136" y="100462"/>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Eigenhändiges Testament</a:t>
            </a:r>
            <a:br>
              <a:rPr lang="de-DE" dirty="0"/>
            </a:br>
            <a:r>
              <a:rPr lang="de-DE" dirty="0"/>
              <a:t>Was ist zu beachten?</a:t>
            </a:r>
          </a:p>
        </p:txBody>
      </p:sp>
      <p:sp>
        <p:nvSpPr>
          <p:cNvPr id="6" name="Textfeld 5">
            <a:extLst>
              <a:ext uri="{FF2B5EF4-FFF2-40B4-BE49-F238E27FC236}">
                <a16:creationId xmlns:a16="http://schemas.microsoft.com/office/drawing/2014/main" id="{FA00296F-1E2F-CAC6-351B-B54FB66C7DC4}"/>
              </a:ext>
            </a:extLst>
          </p:cNvPr>
          <p:cNvSpPr txBox="1"/>
          <p:nvPr/>
        </p:nvSpPr>
        <p:spPr>
          <a:xfrm>
            <a:off x="314322" y="3991780"/>
            <a:ext cx="5190366" cy="2031325"/>
          </a:xfrm>
          <a:prstGeom prst="rect">
            <a:avLst/>
          </a:prstGeom>
          <a:noFill/>
        </p:spPr>
        <p:txBody>
          <a:bodyPr wrap="square">
            <a:spAutoFit/>
          </a:bodyPr>
          <a:lstStyle/>
          <a:p>
            <a:pPr algn="l">
              <a:buNone/>
            </a:pPr>
            <a:r>
              <a:rPr lang="de-DE" b="0" i="0" dirty="0">
                <a:solidFill>
                  <a:srgbClr val="000000"/>
                </a:solidFill>
                <a:effectLst/>
                <a:latin typeface="Arial" panose="020B0604020202020204" pitchFamily="34" charset="0"/>
              </a:rPr>
              <a:t>Vater der bedachten Enkel ist der einzige Sohn Martin Mustermann, der noch lebt. Die Immobilie in Plettenberg hat einen Wert von 1.000.000 €, die ETW auf Sylt von 2.000.000 €, und das ZFH in München von 3.000.000 €. Außerdem verfügt der Erblasser noch über eine Aktiendepot im Wert von 9.000.000 €. Wer bekommt die Aktien?</a:t>
            </a:r>
          </a:p>
        </p:txBody>
      </p:sp>
      <p:sp>
        <p:nvSpPr>
          <p:cNvPr id="8" name="Textfeld 7">
            <a:extLst>
              <a:ext uri="{FF2B5EF4-FFF2-40B4-BE49-F238E27FC236}">
                <a16:creationId xmlns:a16="http://schemas.microsoft.com/office/drawing/2014/main" id="{564768DF-C1E6-947D-2C9A-F16F7D7E1B1F}"/>
              </a:ext>
            </a:extLst>
          </p:cNvPr>
          <p:cNvSpPr txBox="1"/>
          <p:nvPr/>
        </p:nvSpPr>
        <p:spPr>
          <a:xfrm>
            <a:off x="5837548" y="3910934"/>
            <a:ext cx="6113282" cy="1754326"/>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Lösungsmöglichkeiten:</a:t>
            </a:r>
          </a:p>
          <a:p>
            <a:pPr algn="l"/>
            <a:r>
              <a:rPr lang="de-DE" dirty="0">
                <a:solidFill>
                  <a:srgbClr val="000000"/>
                </a:solidFill>
                <a:latin typeface="Arial" panose="020B0604020202020204" pitchFamily="34" charset="0"/>
              </a:rPr>
              <a:t>Martin Mustermann zu 100 %</a:t>
            </a:r>
          </a:p>
          <a:p>
            <a:pPr algn="l"/>
            <a:r>
              <a:rPr lang="de-DE" dirty="0">
                <a:solidFill>
                  <a:srgbClr val="000000"/>
                </a:solidFill>
                <a:latin typeface="Arial" panose="020B0604020202020204" pitchFamily="34" charset="0"/>
              </a:rPr>
              <a:t>oder</a:t>
            </a:r>
          </a:p>
          <a:p>
            <a:pPr algn="l"/>
            <a:r>
              <a:rPr lang="de-DE" i="0" dirty="0">
                <a:solidFill>
                  <a:srgbClr val="000000"/>
                </a:solidFill>
                <a:effectLst/>
                <a:latin typeface="Arial" panose="020B0604020202020204" pitchFamily="34" charset="0"/>
              </a:rPr>
              <a:t>Max zu 1/6, Marius zu 1/3 und Markus zu ½</a:t>
            </a:r>
          </a:p>
          <a:p>
            <a:pPr algn="l"/>
            <a:r>
              <a:rPr lang="de-DE" dirty="0">
                <a:solidFill>
                  <a:srgbClr val="000000"/>
                </a:solidFill>
                <a:latin typeface="Arial" panose="020B0604020202020204" pitchFamily="34" charset="0"/>
              </a:rPr>
              <a:t>oder</a:t>
            </a:r>
          </a:p>
          <a:p>
            <a:pPr algn="l"/>
            <a:r>
              <a:rPr lang="de-DE" i="0" dirty="0">
                <a:solidFill>
                  <a:srgbClr val="000000"/>
                </a:solidFill>
                <a:effectLst/>
                <a:latin typeface="Arial" panose="020B0604020202020204" pitchFamily="34" charset="0"/>
              </a:rPr>
              <a:t>Markus zu 100 %</a:t>
            </a:r>
          </a:p>
        </p:txBody>
      </p:sp>
    </p:spTree>
    <p:extLst>
      <p:ext uri="{BB962C8B-B14F-4D97-AF65-F5344CB8AC3E}">
        <p14:creationId xmlns:p14="http://schemas.microsoft.com/office/powerpoint/2010/main" val="337030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7CDC5-BBEC-EAE7-2F1B-B7B8C7D243A0}"/>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F07974BB-0AE3-4E00-E637-BDD56206A030}"/>
              </a:ext>
            </a:extLst>
          </p:cNvPr>
          <p:cNvSpPr txBox="1">
            <a:spLocks/>
          </p:cNvSpPr>
          <p:nvPr/>
        </p:nvSpPr>
        <p:spPr>
          <a:xfrm>
            <a:off x="2231136" y="145728"/>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Eigenhändiges Testament</a:t>
            </a:r>
            <a:br>
              <a:rPr lang="de-DE" dirty="0"/>
            </a:br>
            <a:r>
              <a:rPr lang="de-DE" dirty="0"/>
              <a:t>Was ist zu beachten?</a:t>
            </a:r>
          </a:p>
        </p:txBody>
      </p:sp>
      <p:sp>
        <p:nvSpPr>
          <p:cNvPr id="8" name="Textfeld 7">
            <a:extLst>
              <a:ext uri="{FF2B5EF4-FFF2-40B4-BE49-F238E27FC236}">
                <a16:creationId xmlns:a16="http://schemas.microsoft.com/office/drawing/2014/main" id="{BD23DEC3-8134-1D36-9FDF-E355318ED955}"/>
              </a:ext>
            </a:extLst>
          </p:cNvPr>
          <p:cNvSpPr txBox="1"/>
          <p:nvPr/>
        </p:nvSpPr>
        <p:spPr>
          <a:xfrm>
            <a:off x="365760" y="3846926"/>
            <a:ext cx="11585070"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2087 Zuwendung des Vermögens, eines Bruchteils oder einzelner Gegenstände</a:t>
            </a:r>
          </a:p>
          <a:p>
            <a:pPr algn="l">
              <a:buNone/>
            </a:pPr>
            <a:r>
              <a:rPr lang="de-DE" b="0" i="0" dirty="0">
                <a:solidFill>
                  <a:srgbClr val="000000"/>
                </a:solidFill>
                <a:effectLst/>
                <a:latin typeface="Arial" panose="020B0604020202020204" pitchFamily="34" charset="0"/>
              </a:rPr>
              <a:t>(1) Hat der Erblasser sein Vermögen oder einen Bruchteil seines Vermögens dem Bedachten zugewendet, so ist die Verfügung als Erbeinsetzung anzusehen, auch wenn der Bedachte nicht als Erbe bezeichnet ist.</a:t>
            </a:r>
          </a:p>
          <a:p>
            <a:pPr algn="l">
              <a:buNone/>
            </a:pPr>
            <a:r>
              <a:rPr lang="de-DE" b="1" i="0" dirty="0">
                <a:solidFill>
                  <a:srgbClr val="000000"/>
                </a:solidFill>
                <a:effectLst/>
                <a:latin typeface="Arial" panose="020B0604020202020204" pitchFamily="34" charset="0"/>
              </a:rPr>
              <a:t>(2) Sind dem Bedachten nur einzelne Gegenstände zugewendet, so ist </a:t>
            </a:r>
            <a:r>
              <a:rPr lang="de-DE" b="1" i="0" u="sng" dirty="0">
                <a:solidFill>
                  <a:srgbClr val="000000"/>
                </a:solidFill>
                <a:effectLst/>
                <a:latin typeface="Arial" panose="020B0604020202020204" pitchFamily="34" charset="0"/>
              </a:rPr>
              <a:t>im Zweifel</a:t>
            </a:r>
            <a:r>
              <a:rPr lang="de-DE" b="1" i="0" dirty="0">
                <a:solidFill>
                  <a:srgbClr val="000000"/>
                </a:solidFill>
                <a:effectLst/>
                <a:latin typeface="Arial" panose="020B0604020202020204" pitchFamily="34" charset="0"/>
              </a:rPr>
              <a:t> nicht anzunehmen, dass er Erbe sein soll, auch wenn er als Erbe bezeichnet ist.</a:t>
            </a:r>
          </a:p>
        </p:txBody>
      </p:sp>
      <p:sp>
        <p:nvSpPr>
          <p:cNvPr id="5" name="Textfeld 4">
            <a:extLst>
              <a:ext uri="{FF2B5EF4-FFF2-40B4-BE49-F238E27FC236}">
                <a16:creationId xmlns:a16="http://schemas.microsoft.com/office/drawing/2014/main" id="{8FDFE2BB-BD7F-25C5-8ED1-D9F0AFEC0C54}"/>
              </a:ext>
            </a:extLst>
          </p:cNvPr>
          <p:cNvSpPr txBox="1"/>
          <p:nvPr/>
        </p:nvSpPr>
        <p:spPr>
          <a:xfrm>
            <a:off x="488057" y="1434158"/>
            <a:ext cx="11325991"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1937 Erbeinsetzung durch letztwillige Verfügung</a:t>
            </a:r>
          </a:p>
          <a:p>
            <a:pPr algn="l">
              <a:buNone/>
            </a:pPr>
            <a:r>
              <a:rPr lang="de-DE" b="0" i="0" dirty="0">
                <a:solidFill>
                  <a:srgbClr val="000000"/>
                </a:solidFill>
                <a:effectLst/>
                <a:latin typeface="Arial" panose="020B0604020202020204" pitchFamily="34" charset="0"/>
              </a:rPr>
              <a:t>Der Erblasser kann durch einseitige Verfügung von Todes wegen (Testament, letztwillige Verfügung) den Erben bestimmen.</a:t>
            </a:r>
          </a:p>
        </p:txBody>
      </p:sp>
      <p:sp>
        <p:nvSpPr>
          <p:cNvPr id="7" name="Textfeld 6">
            <a:extLst>
              <a:ext uri="{FF2B5EF4-FFF2-40B4-BE49-F238E27FC236}">
                <a16:creationId xmlns:a16="http://schemas.microsoft.com/office/drawing/2014/main" id="{7CF8DB6C-5EE0-6DC8-845E-0C49E1B5DD2A}"/>
              </a:ext>
            </a:extLst>
          </p:cNvPr>
          <p:cNvSpPr txBox="1"/>
          <p:nvPr/>
        </p:nvSpPr>
        <p:spPr>
          <a:xfrm>
            <a:off x="488057" y="2645956"/>
            <a:ext cx="10804783"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1939 Vermächtnis</a:t>
            </a:r>
          </a:p>
          <a:p>
            <a:pPr algn="l">
              <a:buNone/>
            </a:pPr>
            <a:r>
              <a:rPr lang="de-DE" b="0" i="0" dirty="0">
                <a:solidFill>
                  <a:srgbClr val="000000"/>
                </a:solidFill>
                <a:effectLst/>
                <a:latin typeface="Arial" panose="020B0604020202020204" pitchFamily="34" charset="0"/>
              </a:rPr>
              <a:t>Der Erblasser kann durch Testament einem anderen, ohne ihn als Erben einzusetzen, einen Vermögensvorteil zuwenden (Vermächtnis).</a:t>
            </a:r>
          </a:p>
        </p:txBody>
      </p:sp>
      <p:sp>
        <p:nvSpPr>
          <p:cNvPr id="9" name="Textfeld 8">
            <a:extLst>
              <a:ext uri="{FF2B5EF4-FFF2-40B4-BE49-F238E27FC236}">
                <a16:creationId xmlns:a16="http://schemas.microsoft.com/office/drawing/2014/main" id="{F8F94602-3B28-FE6F-61BD-6FB503F1EEA1}"/>
              </a:ext>
            </a:extLst>
          </p:cNvPr>
          <p:cNvSpPr txBox="1"/>
          <p:nvPr/>
        </p:nvSpPr>
        <p:spPr>
          <a:xfrm>
            <a:off x="2598608" y="5507134"/>
            <a:ext cx="6583680" cy="1200329"/>
          </a:xfrm>
          <a:prstGeom prst="rect">
            <a:avLst/>
          </a:prstGeom>
          <a:solidFill>
            <a:schemeClr val="bg2"/>
          </a:solidFill>
        </p:spPr>
        <p:txBody>
          <a:bodyPr wrap="square" rtlCol="0">
            <a:spAutoFit/>
          </a:bodyPr>
          <a:lstStyle/>
          <a:p>
            <a:r>
              <a:rPr lang="de-DE" sz="2400" dirty="0">
                <a:solidFill>
                  <a:srgbClr val="0070C0"/>
                </a:solidFill>
                <a:latin typeface="Freestyle Script" panose="030804020302050B0404" pitchFamily="66" charset="0"/>
              </a:rPr>
              <a:t>Mein Enkel Max Mustermann erhält mein Einfamilienhaus in Plettenberg. </a:t>
            </a:r>
          </a:p>
          <a:p>
            <a:r>
              <a:rPr lang="de-DE" sz="2400" dirty="0">
                <a:solidFill>
                  <a:srgbClr val="0070C0"/>
                </a:solidFill>
                <a:latin typeface="Freestyle Script" panose="030804020302050B0404" pitchFamily="66" charset="0"/>
              </a:rPr>
              <a:t>Mein Enkel Marius Mustermann erhält meine Eigentumswohnung auf Sylt.</a:t>
            </a:r>
          </a:p>
          <a:p>
            <a:r>
              <a:rPr lang="de-DE" sz="2400" dirty="0">
                <a:solidFill>
                  <a:srgbClr val="0070C0"/>
                </a:solidFill>
                <a:latin typeface="Freestyle Script" panose="030804020302050B0404" pitchFamily="66" charset="0"/>
              </a:rPr>
              <a:t>Mein Enkel Markus Mustermann erhält das Zweifamilienhaus in München.</a:t>
            </a:r>
          </a:p>
        </p:txBody>
      </p:sp>
    </p:spTree>
    <p:extLst>
      <p:ext uri="{BB962C8B-B14F-4D97-AF65-F5344CB8AC3E}">
        <p14:creationId xmlns:p14="http://schemas.microsoft.com/office/powerpoint/2010/main" val="71266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E2875-72D6-ABAC-6144-66178FCDF7B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7B32C22-3094-8BC8-4D65-B86B143D8D19}"/>
              </a:ext>
            </a:extLst>
          </p:cNvPr>
          <p:cNvSpPr>
            <a:spLocks noGrp="1"/>
          </p:cNvSpPr>
          <p:nvPr>
            <p:ph type="title"/>
          </p:nvPr>
        </p:nvSpPr>
        <p:spPr/>
        <p:txBody>
          <a:bodyPr/>
          <a:lstStyle/>
          <a:p>
            <a:r>
              <a:rPr lang="de-DE" dirty="0"/>
              <a:t>Vorsorge für den Todesfall</a:t>
            </a:r>
          </a:p>
        </p:txBody>
      </p:sp>
      <p:sp>
        <p:nvSpPr>
          <p:cNvPr id="3" name="Inhaltsplatzhalter 2">
            <a:extLst>
              <a:ext uri="{FF2B5EF4-FFF2-40B4-BE49-F238E27FC236}">
                <a16:creationId xmlns:a16="http://schemas.microsoft.com/office/drawing/2014/main" id="{737DF3D8-5C3A-D47F-3C44-96677B74C516}"/>
              </a:ext>
            </a:extLst>
          </p:cNvPr>
          <p:cNvSpPr>
            <a:spLocks noGrp="1"/>
          </p:cNvSpPr>
          <p:nvPr>
            <p:ph idx="1"/>
          </p:nvPr>
        </p:nvSpPr>
        <p:spPr/>
        <p:txBody>
          <a:bodyPr>
            <a:normAutofit lnSpcReduction="10000"/>
          </a:bodyPr>
          <a:lstStyle/>
          <a:p>
            <a:r>
              <a:rPr lang="de-DE" dirty="0"/>
              <a:t>Wer wird Erbe?</a:t>
            </a:r>
          </a:p>
          <a:p>
            <a:pPr lvl="1"/>
            <a:r>
              <a:rPr lang="de-DE" dirty="0"/>
              <a:t>Gesetzliche Erbfolge</a:t>
            </a:r>
          </a:p>
          <a:p>
            <a:pPr lvl="1"/>
            <a:r>
              <a:rPr lang="de-DE" dirty="0"/>
              <a:t>Gewillkürte Erbfolge</a:t>
            </a:r>
          </a:p>
          <a:p>
            <a:r>
              <a:rPr lang="de-DE" dirty="0"/>
              <a:t>Wer ist pflichtteilsberechtigt?</a:t>
            </a:r>
          </a:p>
          <a:p>
            <a:r>
              <a:rPr lang="de-DE" dirty="0"/>
              <a:t>Was wird vererbt?</a:t>
            </a:r>
          </a:p>
          <a:p>
            <a:r>
              <a:rPr lang="de-DE" dirty="0"/>
              <a:t>Welche Rechtsstellung hat der Erbe?</a:t>
            </a:r>
          </a:p>
          <a:p>
            <a:r>
              <a:rPr lang="de-DE" dirty="0"/>
              <a:t>Wie kann sich der Erbe legitimieren?</a:t>
            </a:r>
          </a:p>
          <a:p>
            <a:r>
              <a:rPr lang="de-DE" dirty="0"/>
              <a:t>Welche steuerlichen Aspekte sind zu beachten?</a:t>
            </a:r>
          </a:p>
          <a:p>
            <a:endParaRPr lang="de-DE" dirty="0"/>
          </a:p>
        </p:txBody>
      </p:sp>
    </p:spTree>
    <p:extLst>
      <p:ext uri="{BB962C8B-B14F-4D97-AF65-F5344CB8AC3E}">
        <p14:creationId xmlns:p14="http://schemas.microsoft.com/office/powerpoint/2010/main" val="129346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44FD6-3615-1A55-5C48-DE421BD7F4A8}"/>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086977FF-BB9F-34B5-1141-EFFC07D2BD1D}"/>
              </a:ext>
            </a:extLst>
          </p:cNvPr>
          <p:cNvSpPr txBox="1">
            <a:spLocks/>
          </p:cNvSpPr>
          <p:nvPr/>
        </p:nvSpPr>
        <p:spPr>
          <a:xfrm>
            <a:off x="2231136" y="290581"/>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Eigenhändiges Testament</a:t>
            </a:r>
            <a:br>
              <a:rPr lang="de-DE" dirty="0"/>
            </a:br>
            <a:r>
              <a:rPr lang="de-DE" dirty="0"/>
              <a:t>Was ist zu beachten?</a:t>
            </a:r>
          </a:p>
        </p:txBody>
      </p:sp>
      <p:sp>
        <p:nvSpPr>
          <p:cNvPr id="4" name="Inhaltsplatzhalter 2">
            <a:extLst>
              <a:ext uri="{FF2B5EF4-FFF2-40B4-BE49-F238E27FC236}">
                <a16:creationId xmlns:a16="http://schemas.microsoft.com/office/drawing/2014/main" id="{82D94E4C-0D93-DD6B-4068-829F40D7860D}"/>
              </a:ext>
            </a:extLst>
          </p:cNvPr>
          <p:cNvSpPr txBox="1">
            <a:spLocks/>
          </p:cNvSpPr>
          <p:nvPr/>
        </p:nvSpPr>
        <p:spPr>
          <a:xfrm>
            <a:off x="99713" y="2353808"/>
            <a:ext cx="5737835" cy="2775609"/>
          </a:xfrm>
          <a:prstGeom prst="rect">
            <a:avLst/>
          </a:prstGeom>
        </p:spPr>
        <p:txBody>
          <a:bodyPr>
            <a:normAutofit fontScale="925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Erbeinsetzung erforderlich, wenn Vermögensübergang geregelt wird</a:t>
            </a:r>
          </a:p>
          <a:p>
            <a:r>
              <a:rPr lang="de-DE" sz="3200" dirty="0"/>
              <a:t>Zuwendung eines Einzelgegenstandes ist i.d.R. ein Vermächtnis, aber keine Erbeinsetzung </a:t>
            </a:r>
          </a:p>
        </p:txBody>
      </p:sp>
      <p:sp>
        <p:nvSpPr>
          <p:cNvPr id="6" name="Textfeld 5">
            <a:extLst>
              <a:ext uri="{FF2B5EF4-FFF2-40B4-BE49-F238E27FC236}">
                <a16:creationId xmlns:a16="http://schemas.microsoft.com/office/drawing/2014/main" id="{EEC9A499-22D2-E11D-C69F-D8C263B92218}"/>
              </a:ext>
            </a:extLst>
          </p:cNvPr>
          <p:cNvSpPr txBox="1"/>
          <p:nvPr/>
        </p:nvSpPr>
        <p:spPr>
          <a:xfrm>
            <a:off x="6096000" y="2390024"/>
            <a:ext cx="5190366"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1922 Gesamtrechtsnachfolge</a:t>
            </a:r>
          </a:p>
          <a:p>
            <a:pPr algn="l">
              <a:buNone/>
            </a:pPr>
            <a:r>
              <a:rPr lang="de-DE" b="0" i="0" dirty="0">
                <a:solidFill>
                  <a:srgbClr val="000000"/>
                </a:solidFill>
                <a:effectLst/>
                <a:latin typeface="Arial" panose="020B0604020202020204" pitchFamily="34" charset="0"/>
              </a:rPr>
              <a:t>(1) Mit dem Tode einer Person (Erbfall) geht deren Vermögen (Erbschaft) als Ganzes auf eine oder mehrere andere Personen (Erben) über.</a:t>
            </a:r>
          </a:p>
        </p:txBody>
      </p:sp>
      <p:sp>
        <p:nvSpPr>
          <p:cNvPr id="11" name="Textfeld 10">
            <a:extLst>
              <a:ext uri="{FF2B5EF4-FFF2-40B4-BE49-F238E27FC236}">
                <a16:creationId xmlns:a16="http://schemas.microsoft.com/office/drawing/2014/main" id="{FF356A81-7AFB-441B-93AA-1F150BEE5579}"/>
              </a:ext>
            </a:extLst>
          </p:cNvPr>
          <p:cNvSpPr txBox="1"/>
          <p:nvPr/>
        </p:nvSpPr>
        <p:spPr>
          <a:xfrm>
            <a:off x="6096000" y="3815657"/>
            <a:ext cx="5647755"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2174 Vermächtnisanspruch</a:t>
            </a:r>
          </a:p>
          <a:p>
            <a:pPr algn="l">
              <a:buNone/>
            </a:pPr>
            <a:r>
              <a:rPr lang="de-DE" b="0" i="0" dirty="0">
                <a:solidFill>
                  <a:srgbClr val="000000"/>
                </a:solidFill>
                <a:effectLst/>
                <a:latin typeface="Arial" panose="020B0604020202020204" pitchFamily="34" charset="0"/>
              </a:rPr>
              <a:t>Durch das Vermächtnis wird für den Bedachten das Recht begründet, von dem Beschwerten die Leistung des vermachten Gegenstands zu fordern.</a:t>
            </a:r>
          </a:p>
        </p:txBody>
      </p:sp>
    </p:spTree>
    <p:extLst>
      <p:ext uri="{BB962C8B-B14F-4D97-AF65-F5344CB8AC3E}">
        <p14:creationId xmlns:p14="http://schemas.microsoft.com/office/powerpoint/2010/main" val="3015569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EEFA6-8534-DA76-0EC2-87F6E9DBB9A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06EB42F-1386-D3F8-C199-85FC3C080160}"/>
              </a:ext>
            </a:extLst>
          </p:cNvPr>
          <p:cNvSpPr>
            <a:spLocks noGrp="1"/>
          </p:cNvSpPr>
          <p:nvPr>
            <p:ph type="title"/>
          </p:nvPr>
        </p:nvSpPr>
        <p:spPr>
          <a:xfrm>
            <a:off x="1642666" y="174621"/>
            <a:ext cx="8370472" cy="1285592"/>
          </a:xfrm>
        </p:spPr>
        <p:txBody>
          <a:bodyPr>
            <a:normAutofit fontScale="90000"/>
          </a:bodyPr>
          <a:lstStyle/>
          <a:p>
            <a:r>
              <a:rPr lang="de-DE" sz="4000" dirty="0"/>
              <a:t>Gemeinschaftliches Testament</a:t>
            </a:r>
            <a:br>
              <a:rPr lang="de-DE" sz="4000" dirty="0"/>
            </a:br>
            <a:r>
              <a:rPr lang="de-DE" sz="4000" dirty="0"/>
              <a:t>Was ist zu beachten?</a:t>
            </a:r>
          </a:p>
        </p:txBody>
      </p:sp>
      <p:sp>
        <p:nvSpPr>
          <p:cNvPr id="7" name="Inhaltsplatzhalter 2">
            <a:extLst>
              <a:ext uri="{FF2B5EF4-FFF2-40B4-BE49-F238E27FC236}">
                <a16:creationId xmlns:a16="http://schemas.microsoft.com/office/drawing/2014/main" id="{FBC8F703-25BC-32DB-277A-869CDF86F36A}"/>
              </a:ext>
            </a:extLst>
          </p:cNvPr>
          <p:cNvSpPr txBox="1">
            <a:spLocks/>
          </p:cNvSpPr>
          <p:nvPr/>
        </p:nvSpPr>
        <p:spPr>
          <a:xfrm>
            <a:off x="200691" y="2009869"/>
            <a:ext cx="5794218" cy="3630439"/>
          </a:xfrm>
          <a:prstGeom prst="rect">
            <a:avLst/>
          </a:prstGeom>
        </p:spPr>
        <p:txBody>
          <a:bodyPr>
            <a:normAutofit fontScale="77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Ein gemeinschaftliches Testament kann nur von Ehegatten errichtetet werden!</a:t>
            </a:r>
          </a:p>
          <a:p>
            <a:r>
              <a:rPr lang="de-DE" sz="3200" dirty="0"/>
              <a:t>Ein von Verlobten oder nichtehelichen Lebenspartnern errichtetes Testament ist unwirksam.</a:t>
            </a:r>
          </a:p>
          <a:p>
            <a:r>
              <a:rPr lang="de-DE" sz="3200" dirty="0"/>
              <a:t>Ein vor der Eheschließung errichtetes gemeinschaftliches Testament wird nicht durch eine spätere Hochzeit wirksam!</a:t>
            </a:r>
          </a:p>
          <a:p>
            <a:r>
              <a:rPr lang="de-DE" sz="3200" dirty="0"/>
              <a:t>Kann als eigenhändiges oder notarielles Testament errichtet werden. </a:t>
            </a:r>
          </a:p>
        </p:txBody>
      </p:sp>
      <p:sp>
        <p:nvSpPr>
          <p:cNvPr id="11" name="Textfeld 10">
            <a:extLst>
              <a:ext uri="{FF2B5EF4-FFF2-40B4-BE49-F238E27FC236}">
                <a16:creationId xmlns:a16="http://schemas.microsoft.com/office/drawing/2014/main" id="{B290AADD-DCC9-2ACF-A61D-3A66D28A2394}"/>
              </a:ext>
            </a:extLst>
          </p:cNvPr>
          <p:cNvSpPr txBox="1"/>
          <p:nvPr/>
        </p:nvSpPr>
        <p:spPr>
          <a:xfrm>
            <a:off x="5893801" y="3738522"/>
            <a:ext cx="6097508" cy="2585323"/>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2267 Gemeinschaftliches eigenhändiges Testament</a:t>
            </a:r>
          </a:p>
          <a:p>
            <a:pPr algn="l">
              <a:buNone/>
            </a:pPr>
            <a:r>
              <a:rPr lang="de-DE" b="0" i="0" dirty="0">
                <a:solidFill>
                  <a:srgbClr val="000000"/>
                </a:solidFill>
                <a:effectLst/>
                <a:latin typeface="Arial" panose="020B0604020202020204" pitchFamily="34" charset="0"/>
              </a:rPr>
              <a:t>Zur Errichtung eines gemeinschaftlichen Testaments nach § 2247 genügt es, wenn einer der Ehegatten das Testament in der dort vorgeschriebenen Form errichtet und </a:t>
            </a:r>
            <a:r>
              <a:rPr lang="de-DE" b="1" i="0" dirty="0">
                <a:solidFill>
                  <a:srgbClr val="000000"/>
                </a:solidFill>
                <a:effectLst/>
                <a:latin typeface="Arial" panose="020B0604020202020204" pitchFamily="34" charset="0"/>
              </a:rPr>
              <a:t>der andere Ehegatte die gemeinschaftliche Erklärung eigenhändig mitunterzeichnet</a:t>
            </a:r>
            <a:r>
              <a:rPr lang="de-DE" b="0" i="0" dirty="0">
                <a:solidFill>
                  <a:srgbClr val="000000"/>
                </a:solidFill>
                <a:effectLst/>
                <a:latin typeface="Arial" panose="020B0604020202020204" pitchFamily="34" charset="0"/>
              </a:rPr>
              <a:t>. Der mitunterzeichnende Ehegatte soll hierbei angeben, zu welcher Zeit (Tag, Monat und Jahr) und an welchem Orte er seine Unterschrift beigefügt hat.</a:t>
            </a:r>
          </a:p>
        </p:txBody>
      </p:sp>
      <p:sp>
        <p:nvSpPr>
          <p:cNvPr id="3" name="Textfeld 2">
            <a:extLst>
              <a:ext uri="{FF2B5EF4-FFF2-40B4-BE49-F238E27FC236}">
                <a16:creationId xmlns:a16="http://schemas.microsoft.com/office/drawing/2014/main" id="{319C3A4D-DE93-5FB6-92A0-0A7242632366}"/>
              </a:ext>
            </a:extLst>
          </p:cNvPr>
          <p:cNvSpPr txBox="1"/>
          <p:nvPr/>
        </p:nvSpPr>
        <p:spPr>
          <a:xfrm>
            <a:off x="5943857" y="2196148"/>
            <a:ext cx="5952395"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2265 Errichtung durch Ehegatten</a:t>
            </a:r>
          </a:p>
          <a:p>
            <a:pPr algn="l">
              <a:buNone/>
            </a:pPr>
            <a:r>
              <a:rPr lang="de-DE" b="0" i="0" dirty="0">
                <a:solidFill>
                  <a:srgbClr val="000000"/>
                </a:solidFill>
                <a:effectLst/>
                <a:latin typeface="Arial" panose="020B0604020202020204" pitchFamily="34" charset="0"/>
              </a:rPr>
              <a:t>Ein gemeinschaftliches Testament kann </a:t>
            </a:r>
            <a:r>
              <a:rPr lang="de-DE" b="1" i="0" dirty="0">
                <a:solidFill>
                  <a:srgbClr val="000000"/>
                </a:solidFill>
                <a:effectLst/>
                <a:latin typeface="Arial" panose="020B0604020202020204" pitchFamily="34" charset="0"/>
              </a:rPr>
              <a:t>nur von Ehegatten</a:t>
            </a:r>
            <a:r>
              <a:rPr lang="de-DE" b="0" i="0" dirty="0">
                <a:solidFill>
                  <a:srgbClr val="000000"/>
                </a:solidFill>
                <a:effectLst/>
                <a:latin typeface="Arial" panose="020B0604020202020204" pitchFamily="34" charset="0"/>
              </a:rPr>
              <a:t> errichtet werden.</a:t>
            </a:r>
          </a:p>
        </p:txBody>
      </p:sp>
    </p:spTree>
    <p:extLst>
      <p:ext uri="{BB962C8B-B14F-4D97-AF65-F5344CB8AC3E}">
        <p14:creationId xmlns:p14="http://schemas.microsoft.com/office/powerpoint/2010/main" val="2305909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AA095-4C82-8696-CFE3-810151F6F0B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1391F71-28F8-4772-40DA-323C1FB2FFA3}"/>
              </a:ext>
            </a:extLst>
          </p:cNvPr>
          <p:cNvSpPr>
            <a:spLocks noGrp="1"/>
          </p:cNvSpPr>
          <p:nvPr>
            <p:ph type="title"/>
          </p:nvPr>
        </p:nvSpPr>
        <p:spPr>
          <a:xfrm>
            <a:off x="1796575" y="298764"/>
            <a:ext cx="8370472" cy="1285592"/>
          </a:xfrm>
        </p:spPr>
        <p:txBody>
          <a:bodyPr>
            <a:normAutofit fontScale="90000"/>
          </a:bodyPr>
          <a:lstStyle/>
          <a:p>
            <a:r>
              <a:rPr lang="de-DE" sz="4000" dirty="0"/>
              <a:t>Gemeinschaftliches Testament</a:t>
            </a:r>
            <a:br>
              <a:rPr lang="de-DE" sz="4000" dirty="0"/>
            </a:br>
            <a:r>
              <a:rPr lang="de-DE" sz="4000" dirty="0"/>
              <a:t>Was ist zu beachten?</a:t>
            </a:r>
          </a:p>
        </p:txBody>
      </p:sp>
      <p:sp>
        <p:nvSpPr>
          <p:cNvPr id="9" name="Textfeld 8">
            <a:extLst>
              <a:ext uri="{FF2B5EF4-FFF2-40B4-BE49-F238E27FC236}">
                <a16:creationId xmlns:a16="http://schemas.microsoft.com/office/drawing/2014/main" id="{C4DE5077-F4D1-5F33-24C5-AB22AE7E75B8}"/>
              </a:ext>
            </a:extLst>
          </p:cNvPr>
          <p:cNvSpPr txBox="1"/>
          <p:nvPr/>
        </p:nvSpPr>
        <p:spPr>
          <a:xfrm>
            <a:off x="227368" y="1848962"/>
            <a:ext cx="4851625" cy="4708981"/>
          </a:xfrm>
          <a:prstGeom prst="rect">
            <a:avLst/>
          </a:prstGeom>
          <a:solidFill>
            <a:schemeClr val="bg2"/>
          </a:solidFill>
        </p:spPr>
        <p:txBody>
          <a:bodyPr wrap="square" rtlCol="0">
            <a:spAutoFit/>
          </a:bodyPr>
          <a:lstStyle/>
          <a:p>
            <a:pPr algn="ctr"/>
            <a:r>
              <a:rPr lang="de-DE" sz="2800" dirty="0">
                <a:solidFill>
                  <a:srgbClr val="0070C0"/>
                </a:solidFill>
                <a:latin typeface="Freestyle Script" panose="030804020302050B0404" pitchFamily="66" charset="0"/>
              </a:rPr>
              <a:t>Testament</a:t>
            </a:r>
          </a:p>
          <a:p>
            <a:r>
              <a:rPr lang="de-DE" sz="2800" dirty="0">
                <a:solidFill>
                  <a:srgbClr val="0070C0"/>
                </a:solidFill>
                <a:latin typeface="Freestyle Script" panose="030804020302050B0404" pitchFamily="66" charset="0"/>
              </a:rPr>
              <a:t>Wir die Eheleute  Max Mustermann, geb. am 01.01.2000 und Maxime Mustermann, geb. Musterfrau, geb. am 02.01.2000 setzen und hiermit gegenseitig zu alleinigen Erben ein. Erbe des Längerlebenden sollen unsere Kinder sein.</a:t>
            </a:r>
          </a:p>
          <a:p>
            <a:r>
              <a:rPr lang="de-DE" sz="2800" dirty="0">
                <a:solidFill>
                  <a:srgbClr val="0070C0"/>
                </a:solidFill>
                <a:latin typeface="Freestyle Script" panose="030804020302050B0404" pitchFamily="66" charset="0"/>
              </a:rPr>
              <a:t>Plettenberg, den 03.09.2025</a:t>
            </a:r>
          </a:p>
          <a:p>
            <a:r>
              <a:rPr lang="de-DE" sz="2800" dirty="0">
                <a:solidFill>
                  <a:srgbClr val="0070C0"/>
                </a:solidFill>
                <a:latin typeface="Freestyle Script" panose="030804020302050B0404" pitchFamily="66" charset="0"/>
              </a:rPr>
              <a:t>Maxime Mustermann, geb. Musterfrau</a:t>
            </a:r>
          </a:p>
          <a:p>
            <a:endParaRPr lang="de-DE" sz="2800" dirty="0">
              <a:solidFill>
                <a:srgbClr val="0070C0"/>
              </a:solidFill>
              <a:latin typeface="Freestyle Script" panose="030804020302050B0404" pitchFamily="66" charset="0"/>
            </a:endParaRPr>
          </a:p>
          <a:p>
            <a:r>
              <a:rPr lang="de-DE" sz="2400" dirty="0">
                <a:solidFill>
                  <a:srgbClr val="0070C0"/>
                </a:solidFill>
                <a:latin typeface="Viner Hand ITC" panose="03070502030502020203" pitchFamily="66" charset="0"/>
              </a:rPr>
              <a:t>Plettenberg, den 03.09.2025</a:t>
            </a:r>
          </a:p>
          <a:p>
            <a:r>
              <a:rPr lang="de-DE" sz="2400" dirty="0">
                <a:solidFill>
                  <a:srgbClr val="0070C0"/>
                </a:solidFill>
                <a:latin typeface="Viner Hand ITC" panose="03070502030502020203" pitchFamily="66" charset="0"/>
              </a:rPr>
              <a:t>Max Mustermann</a:t>
            </a:r>
          </a:p>
        </p:txBody>
      </p:sp>
      <p:sp>
        <p:nvSpPr>
          <p:cNvPr id="13" name="Textfeld 12">
            <a:extLst>
              <a:ext uri="{FF2B5EF4-FFF2-40B4-BE49-F238E27FC236}">
                <a16:creationId xmlns:a16="http://schemas.microsoft.com/office/drawing/2014/main" id="{2DFE878C-032C-B328-D48B-35A960FEA764}"/>
              </a:ext>
            </a:extLst>
          </p:cNvPr>
          <p:cNvSpPr txBox="1"/>
          <p:nvPr/>
        </p:nvSpPr>
        <p:spPr>
          <a:xfrm>
            <a:off x="5375495" y="1848962"/>
            <a:ext cx="6097508" cy="4524315"/>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Bürgerliches Gesetzbuch (BGB)</a:t>
            </a:r>
            <a:br>
              <a:rPr lang="de-DE" b="1" i="0" dirty="0">
                <a:solidFill>
                  <a:srgbClr val="000000"/>
                </a:solidFill>
                <a:effectLst/>
                <a:latin typeface="Arial" panose="020B0604020202020204" pitchFamily="34" charset="0"/>
              </a:rPr>
            </a:br>
            <a:r>
              <a:rPr lang="de-DE" b="1" i="0" dirty="0">
                <a:solidFill>
                  <a:srgbClr val="000000"/>
                </a:solidFill>
                <a:effectLst/>
                <a:latin typeface="Arial" panose="020B0604020202020204" pitchFamily="34" charset="0"/>
              </a:rPr>
              <a:t>§ 2270 Wechselbezügliche Verfügungen</a:t>
            </a:r>
          </a:p>
          <a:p>
            <a:pPr algn="l">
              <a:buNone/>
            </a:pPr>
            <a:r>
              <a:rPr lang="de-DE" b="0" i="0" dirty="0">
                <a:solidFill>
                  <a:srgbClr val="000000"/>
                </a:solidFill>
                <a:effectLst/>
                <a:latin typeface="Arial" panose="020B0604020202020204" pitchFamily="34" charset="0"/>
              </a:rPr>
              <a:t>(1) Haben die Ehegatten in einem gemeinschaftlichen Testament Verfügungen getroffen, von denen anzunehmen ist, dass die Verfügung des einen nicht ohne die Verfügung des anderen getroffen sein würde, so hat </a:t>
            </a:r>
            <a:r>
              <a:rPr lang="de-DE" b="1" i="0" dirty="0">
                <a:solidFill>
                  <a:srgbClr val="000000"/>
                </a:solidFill>
                <a:effectLst/>
                <a:latin typeface="Arial" panose="020B0604020202020204" pitchFamily="34" charset="0"/>
              </a:rPr>
              <a:t>die Nichtigkeit oder der Widerruf der einen Verfügung die Unwirksamkeit der anderen zur Folge</a:t>
            </a:r>
            <a:r>
              <a:rPr lang="de-DE" b="0" i="0" dirty="0">
                <a:solidFill>
                  <a:srgbClr val="000000"/>
                </a:solidFill>
                <a:effectLst/>
                <a:latin typeface="Arial" panose="020B0604020202020204" pitchFamily="34" charset="0"/>
              </a:rPr>
              <a:t>.</a:t>
            </a:r>
          </a:p>
          <a:p>
            <a:pPr algn="l">
              <a:buNone/>
            </a:pPr>
            <a:r>
              <a:rPr lang="de-DE" b="0" i="0" dirty="0">
                <a:solidFill>
                  <a:srgbClr val="000000"/>
                </a:solidFill>
                <a:effectLst/>
                <a:latin typeface="Arial" panose="020B0604020202020204" pitchFamily="34" charset="0"/>
              </a:rPr>
              <a:t>(2) Ein solches Verhältnis der Verfügungen zueinander ist </a:t>
            </a:r>
            <a:r>
              <a:rPr lang="de-DE" b="1" i="0" dirty="0">
                <a:solidFill>
                  <a:srgbClr val="000000"/>
                </a:solidFill>
                <a:effectLst/>
                <a:latin typeface="Arial" panose="020B0604020202020204" pitchFamily="34" charset="0"/>
              </a:rPr>
              <a:t>im Zweifel anzunehmen, wenn sich die Ehegatten gegenseitig bedenken </a:t>
            </a:r>
            <a:r>
              <a:rPr lang="de-DE" b="0" i="0" dirty="0">
                <a:solidFill>
                  <a:srgbClr val="000000"/>
                </a:solidFill>
                <a:effectLst/>
                <a:latin typeface="Arial" panose="020B0604020202020204" pitchFamily="34" charset="0"/>
              </a:rPr>
              <a:t>oder wenn dem einen Ehegatten von dem anderen eine Zuwendung gemacht und für den Fall des Überlebens des Bedachten eine Verfügung zugunsten einer Person getroffen wird, die mit dem anderen Ehegatten verwandt ist oder ihm sonst nahe steht.</a:t>
            </a:r>
          </a:p>
        </p:txBody>
      </p:sp>
    </p:spTree>
    <p:extLst>
      <p:ext uri="{BB962C8B-B14F-4D97-AF65-F5344CB8AC3E}">
        <p14:creationId xmlns:p14="http://schemas.microsoft.com/office/powerpoint/2010/main" val="94769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8E988-9CB5-E618-A06C-6C7E5C14DB1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21C8107-939F-617B-0B69-93947382E961}"/>
              </a:ext>
            </a:extLst>
          </p:cNvPr>
          <p:cNvSpPr>
            <a:spLocks noGrp="1"/>
          </p:cNvSpPr>
          <p:nvPr>
            <p:ph type="title"/>
          </p:nvPr>
        </p:nvSpPr>
        <p:spPr>
          <a:xfrm>
            <a:off x="1796575" y="298764"/>
            <a:ext cx="8370472" cy="1285592"/>
          </a:xfrm>
        </p:spPr>
        <p:txBody>
          <a:bodyPr>
            <a:normAutofit fontScale="90000"/>
          </a:bodyPr>
          <a:lstStyle/>
          <a:p>
            <a:r>
              <a:rPr lang="de-DE" sz="4000" dirty="0"/>
              <a:t>Gemeinschaftliches Testament</a:t>
            </a:r>
            <a:br>
              <a:rPr lang="de-DE" sz="4000" dirty="0"/>
            </a:br>
            <a:r>
              <a:rPr lang="de-DE" sz="4000" dirty="0"/>
              <a:t>Was ist zu beachten?</a:t>
            </a:r>
          </a:p>
        </p:txBody>
      </p:sp>
      <p:sp>
        <p:nvSpPr>
          <p:cNvPr id="9" name="Textfeld 8">
            <a:extLst>
              <a:ext uri="{FF2B5EF4-FFF2-40B4-BE49-F238E27FC236}">
                <a16:creationId xmlns:a16="http://schemas.microsoft.com/office/drawing/2014/main" id="{BBE0DDC5-24C0-911A-02D9-C5D50700F051}"/>
              </a:ext>
            </a:extLst>
          </p:cNvPr>
          <p:cNvSpPr txBox="1"/>
          <p:nvPr/>
        </p:nvSpPr>
        <p:spPr>
          <a:xfrm>
            <a:off x="227368" y="1848962"/>
            <a:ext cx="4851625" cy="4708981"/>
          </a:xfrm>
          <a:prstGeom prst="rect">
            <a:avLst/>
          </a:prstGeom>
          <a:solidFill>
            <a:schemeClr val="bg2"/>
          </a:solidFill>
        </p:spPr>
        <p:txBody>
          <a:bodyPr wrap="square" rtlCol="0">
            <a:spAutoFit/>
          </a:bodyPr>
          <a:lstStyle/>
          <a:p>
            <a:pPr algn="ctr"/>
            <a:r>
              <a:rPr lang="de-DE" sz="2800" dirty="0">
                <a:solidFill>
                  <a:srgbClr val="0070C0"/>
                </a:solidFill>
                <a:latin typeface="Freestyle Script" panose="030804020302050B0404" pitchFamily="66" charset="0"/>
              </a:rPr>
              <a:t>Testament</a:t>
            </a:r>
          </a:p>
          <a:p>
            <a:r>
              <a:rPr lang="de-DE" sz="2800" dirty="0">
                <a:solidFill>
                  <a:srgbClr val="0070C0"/>
                </a:solidFill>
                <a:latin typeface="Freestyle Script" panose="030804020302050B0404" pitchFamily="66" charset="0"/>
              </a:rPr>
              <a:t>Wir die Eheleute  Max Mustermann, geb. am 01.01.2000 und Maxime Mustermann, geb. Musterfrau, geb. am 02.01.2000 setzen und hiermit gegenseitig zu alleinigen Erben ein. Erbe des Längerlebenden sollen unsere Kinder sein.</a:t>
            </a:r>
          </a:p>
          <a:p>
            <a:r>
              <a:rPr lang="de-DE" sz="2800" dirty="0">
                <a:solidFill>
                  <a:srgbClr val="0070C0"/>
                </a:solidFill>
                <a:latin typeface="Freestyle Script" panose="030804020302050B0404" pitchFamily="66" charset="0"/>
              </a:rPr>
              <a:t>Plettenberg, den 03.09.2025</a:t>
            </a:r>
          </a:p>
          <a:p>
            <a:r>
              <a:rPr lang="de-DE" sz="2800" dirty="0">
                <a:solidFill>
                  <a:srgbClr val="0070C0"/>
                </a:solidFill>
                <a:latin typeface="Freestyle Script" panose="030804020302050B0404" pitchFamily="66" charset="0"/>
              </a:rPr>
              <a:t>Maxime Mustermann, geb. Musterfrau</a:t>
            </a:r>
          </a:p>
          <a:p>
            <a:endParaRPr lang="de-DE" sz="2800" dirty="0">
              <a:solidFill>
                <a:srgbClr val="0070C0"/>
              </a:solidFill>
              <a:latin typeface="Freestyle Script" panose="030804020302050B0404" pitchFamily="66" charset="0"/>
            </a:endParaRPr>
          </a:p>
          <a:p>
            <a:r>
              <a:rPr lang="de-DE" sz="2400" dirty="0">
                <a:solidFill>
                  <a:srgbClr val="0070C0"/>
                </a:solidFill>
                <a:latin typeface="Viner Hand ITC" panose="03070502030502020203" pitchFamily="66" charset="0"/>
              </a:rPr>
              <a:t>Plettenberg, den 03.09.2025</a:t>
            </a:r>
          </a:p>
          <a:p>
            <a:r>
              <a:rPr lang="de-DE" sz="2400" dirty="0">
                <a:solidFill>
                  <a:srgbClr val="0070C0"/>
                </a:solidFill>
                <a:latin typeface="Viner Hand ITC" panose="03070502030502020203" pitchFamily="66" charset="0"/>
              </a:rPr>
              <a:t>Max Mustermann</a:t>
            </a:r>
          </a:p>
        </p:txBody>
      </p:sp>
      <p:sp>
        <p:nvSpPr>
          <p:cNvPr id="4" name="Textfeld 3">
            <a:extLst>
              <a:ext uri="{FF2B5EF4-FFF2-40B4-BE49-F238E27FC236}">
                <a16:creationId xmlns:a16="http://schemas.microsoft.com/office/drawing/2014/main" id="{24E41794-21E5-EC5A-4F88-68A41B6B009A}"/>
              </a:ext>
            </a:extLst>
          </p:cNvPr>
          <p:cNvSpPr txBox="1"/>
          <p:nvPr/>
        </p:nvSpPr>
        <p:spPr>
          <a:xfrm>
            <a:off x="5438870" y="2157670"/>
            <a:ext cx="6097508" cy="341632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2271 Widerruf wechselbezüglicher Verfügungen</a:t>
            </a:r>
          </a:p>
          <a:p>
            <a:pPr algn="l">
              <a:buNone/>
            </a:pPr>
            <a:r>
              <a:rPr lang="de-DE" b="0" i="0" dirty="0">
                <a:solidFill>
                  <a:srgbClr val="000000"/>
                </a:solidFill>
                <a:effectLst/>
                <a:latin typeface="Arial" panose="020B0604020202020204" pitchFamily="34" charset="0"/>
              </a:rPr>
              <a:t>(1) Der Widerruf einer Verfügung, die mit einer Verfügung des anderen Ehegatten in dem in § 2270 bezeichneten Verhältnis steht, erfolgt bei Lebzeiten der Ehegatten nach der für den Rücktritt von einem Erbvertrag geltenden Vorschrift des § 2296. </a:t>
            </a:r>
            <a:r>
              <a:rPr lang="de-DE" b="1" i="0" dirty="0">
                <a:solidFill>
                  <a:srgbClr val="000000"/>
                </a:solidFill>
                <a:effectLst/>
                <a:latin typeface="Arial" panose="020B0604020202020204" pitchFamily="34" charset="0"/>
              </a:rPr>
              <a:t>Durch eine neue Verfügung von Todes wegen kann ein Ehegatte bei Lebzeiten des anderen seine Verfügung nicht einseitig aufheben.</a:t>
            </a:r>
          </a:p>
          <a:p>
            <a:pPr algn="l">
              <a:buNone/>
            </a:pPr>
            <a:r>
              <a:rPr lang="de-DE" b="0" i="0" dirty="0">
                <a:solidFill>
                  <a:srgbClr val="000000"/>
                </a:solidFill>
                <a:effectLst/>
                <a:latin typeface="Arial" panose="020B0604020202020204" pitchFamily="34" charset="0"/>
              </a:rPr>
              <a:t>(2) </a:t>
            </a:r>
            <a:r>
              <a:rPr lang="de-DE" b="1" i="0" dirty="0">
                <a:solidFill>
                  <a:srgbClr val="000000"/>
                </a:solidFill>
                <a:effectLst/>
                <a:latin typeface="Arial" panose="020B0604020202020204" pitchFamily="34" charset="0"/>
              </a:rPr>
              <a:t>Das Recht zum Widerruf erlischt mit dem Tode des anderen Ehegatten</a:t>
            </a:r>
            <a:r>
              <a:rPr lang="de-DE" b="0" i="0" dirty="0">
                <a:solidFill>
                  <a:srgbClr val="000000"/>
                </a:solidFill>
                <a:effectLst/>
                <a:latin typeface="Arial" panose="020B0604020202020204" pitchFamily="34" charset="0"/>
              </a:rPr>
              <a:t>; der Überlebende kann jedoch seine Verfügung aufheben, wenn er das ihm Zugewendete ausschlägt.</a:t>
            </a:r>
          </a:p>
        </p:txBody>
      </p:sp>
    </p:spTree>
    <p:extLst>
      <p:ext uri="{BB962C8B-B14F-4D97-AF65-F5344CB8AC3E}">
        <p14:creationId xmlns:p14="http://schemas.microsoft.com/office/powerpoint/2010/main" val="22095031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B0B6FE6-B983-EFD4-CC01-2798CCACCF36}"/>
              </a:ext>
            </a:extLst>
          </p:cNvPr>
          <p:cNvSpPr txBox="1"/>
          <p:nvPr/>
        </p:nvSpPr>
        <p:spPr>
          <a:xfrm>
            <a:off x="6425969" y="1487476"/>
            <a:ext cx="5669732"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1937 Erbeinsetzung durch letztwillige Verfügung</a:t>
            </a:r>
          </a:p>
          <a:p>
            <a:pPr algn="l">
              <a:buNone/>
            </a:pPr>
            <a:r>
              <a:rPr lang="de-DE" b="0" i="0" dirty="0">
                <a:solidFill>
                  <a:srgbClr val="000000"/>
                </a:solidFill>
                <a:effectLst/>
                <a:latin typeface="Arial" panose="020B0604020202020204" pitchFamily="34" charset="0"/>
              </a:rPr>
              <a:t>Der Erblasser kann durch einseitige Verfügung von Todes wegen (Testament, letztwillige Verfügung) den Erben bestimmen.</a:t>
            </a:r>
          </a:p>
        </p:txBody>
      </p:sp>
      <p:sp>
        <p:nvSpPr>
          <p:cNvPr id="3" name="Titel 1">
            <a:extLst>
              <a:ext uri="{FF2B5EF4-FFF2-40B4-BE49-F238E27FC236}">
                <a16:creationId xmlns:a16="http://schemas.microsoft.com/office/drawing/2014/main" id="{765D0976-AEAB-0FCC-E4CE-58D33742C72D}"/>
              </a:ext>
            </a:extLst>
          </p:cNvPr>
          <p:cNvSpPr txBox="1">
            <a:spLocks/>
          </p:cNvSpPr>
          <p:nvPr/>
        </p:nvSpPr>
        <p:spPr>
          <a:xfrm>
            <a:off x="2231136" y="205740"/>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Testament</a:t>
            </a:r>
            <a:br>
              <a:rPr lang="de-DE" dirty="0"/>
            </a:br>
            <a:r>
              <a:rPr lang="de-DE" dirty="0"/>
              <a:t>Was KANN MAN REGELN?</a:t>
            </a:r>
          </a:p>
        </p:txBody>
      </p:sp>
      <p:sp>
        <p:nvSpPr>
          <p:cNvPr id="4" name="Textfeld 3">
            <a:extLst>
              <a:ext uri="{FF2B5EF4-FFF2-40B4-BE49-F238E27FC236}">
                <a16:creationId xmlns:a16="http://schemas.microsoft.com/office/drawing/2014/main" id="{6EA877C6-522C-B488-A6EE-4AB51D1D6576}"/>
              </a:ext>
            </a:extLst>
          </p:cNvPr>
          <p:cNvSpPr txBox="1"/>
          <p:nvPr/>
        </p:nvSpPr>
        <p:spPr>
          <a:xfrm>
            <a:off x="6425969" y="2692868"/>
            <a:ext cx="5669732"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1938 Enterbung ohne Erbeinsetzung</a:t>
            </a:r>
          </a:p>
          <a:p>
            <a:pPr algn="l">
              <a:buNone/>
            </a:pPr>
            <a:r>
              <a:rPr lang="de-DE" b="0" i="0" dirty="0">
                <a:solidFill>
                  <a:srgbClr val="000000"/>
                </a:solidFill>
                <a:effectLst/>
                <a:latin typeface="Arial" panose="020B0604020202020204" pitchFamily="34" charset="0"/>
              </a:rPr>
              <a:t>Der Erblasser kann durch Testament einen Verwandten, den Ehegatten oder den Lebenspartner von der gesetzlichen Erbfolge ausschließen, ohne einen Erben einzusetzen.</a:t>
            </a:r>
          </a:p>
        </p:txBody>
      </p:sp>
      <p:sp>
        <p:nvSpPr>
          <p:cNvPr id="5" name="Inhaltsplatzhalter 2">
            <a:extLst>
              <a:ext uri="{FF2B5EF4-FFF2-40B4-BE49-F238E27FC236}">
                <a16:creationId xmlns:a16="http://schemas.microsoft.com/office/drawing/2014/main" id="{32B84463-A995-5D20-92A5-F2DCFF4F1F28}"/>
              </a:ext>
            </a:extLst>
          </p:cNvPr>
          <p:cNvSpPr txBox="1">
            <a:spLocks/>
          </p:cNvSpPr>
          <p:nvPr/>
        </p:nvSpPr>
        <p:spPr>
          <a:xfrm>
            <a:off x="146848" y="2646316"/>
            <a:ext cx="6279121" cy="3101983"/>
          </a:xfrm>
          <a:prstGeom prst="rect">
            <a:avLst/>
          </a:prstGeom>
        </p:spPr>
        <p:txBody>
          <a:bodyP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Erbeinsetzung</a:t>
            </a:r>
          </a:p>
          <a:p>
            <a:r>
              <a:rPr lang="de-DE" sz="3200" dirty="0"/>
              <a:t>Enterbung</a:t>
            </a:r>
          </a:p>
          <a:p>
            <a:r>
              <a:rPr lang="de-DE" sz="3200" dirty="0"/>
              <a:t>Vermächtnisse anordnen</a:t>
            </a:r>
          </a:p>
          <a:p>
            <a:r>
              <a:rPr lang="de-DE" sz="3200" dirty="0"/>
              <a:t>Auflagen treffen</a:t>
            </a:r>
          </a:p>
        </p:txBody>
      </p:sp>
      <p:sp>
        <p:nvSpPr>
          <p:cNvPr id="7" name="Textfeld 6">
            <a:extLst>
              <a:ext uri="{FF2B5EF4-FFF2-40B4-BE49-F238E27FC236}">
                <a16:creationId xmlns:a16="http://schemas.microsoft.com/office/drawing/2014/main" id="{C72B904D-3399-A4B1-4ABE-6792396B5B6C}"/>
              </a:ext>
            </a:extLst>
          </p:cNvPr>
          <p:cNvSpPr txBox="1"/>
          <p:nvPr/>
        </p:nvSpPr>
        <p:spPr>
          <a:xfrm>
            <a:off x="6425969" y="4082310"/>
            <a:ext cx="5619183"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1939 Vermächtnis</a:t>
            </a:r>
          </a:p>
          <a:p>
            <a:pPr algn="l">
              <a:buNone/>
            </a:pPr>
            <a:r>
              <a:rPr lang="de-DE" b="0" i="0" dirty="0">
                <a:solidFill>
                  <a:srgbClr val="000000"/>
                </a:solidFill>
                <a:effectLst/>
                <a:latin typeface="Arial" panose="020B0604020202020204" pitchFamily="34" charset="0"/>
              </a:rPr>
              <a:t>Der Erblasser kann durch Testament einem anderen, ohne ihn als Erben einzusetzen, einen Vermögensvorteil zuwenden (Vermächtnis).</a:t>
            </a:r>
          </a:p>
        </p:txBody>
      </p:sp>
      <p:sp>
        <p:nvSpPr>
          <p:cNvPr id="9" name="Textfeld 8">
            <a:extLst>
              <a:ext uri="{FF2B5EF4-FFF2-40B4-BE49-F238E27FC236}">
                <a16:creationId xmlns:a16="http://schemas.microsoft.com/office/drawing/2014/main" id="{4D6F0B18-D89C-4155-FA41-9883A2ACBE65}"/>
              </a:ext>
            </a:extLst>
          </p:cNvPr>
          <p:cNvSpPr txBox="1"/>
          <p:nvPr/>
        </p:nvSpPr>
        <p:spPr>
          <a:xfrm>
            <a:off x="6425969" y="5232368"/>
            <a:ext cx="5766031"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1940 Auflage</a:t>
            </a:r>
          </a:p>
          <a:p>
            <a:pPr algn="l">
              <a:buNone/>
            </a:pPr>
            <a:r>
              <a:rPr lang="de-DE" b="0" i="0" dirty="0">
                <a:solidFill>
                  <a:srgbClr val="000000"/>
                </a:solidFill>
                <a:effectLst/>
                <a:latin typeface="Arial" panose="020B0604020202020204" pitchFamily="34" charset="0"/>
              </a:rPr>
              <a:t>Der Erblasser kann durch Testament den Erben oder einen Vermächtnisnehmer zu einer Leistung verpflichten, ohne einem anderen ein Recht auf die Leistung zuzuwenden (Auflage).</a:t>
            </a:r>
          </a:p>
        </p:txBody>
      </p:sp>
    </p:spTree>
    <p:extLst>
      <p:ext uri="{BB962C8B-B14F-4D97-AF65-F5344CB8AC3E}">
        <p14:creationId xmlns:p14="http://schemas.microsoft.com/office/powerpoint/2010/main" val="219677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9E562-2E17-9096-C686-899BC2F16DF1}"/>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DF76FFBB-C317-30D5-CD15-68EFF83A47E3}"/>
              </a:ext>
            </a:extLst>
          </p:cNvPr>
          <p:cNvSpPr txBox="1">
            <a:spLocks/>
          </p:cNvSpPr>
          <p:nvPr/>
        </p:nvSpPr>
        <p:spPr>
          <a:xfrm>
            <a:off x="2231136" y="42785"/>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Testament</a:t>
            </a:r>
            <a:br>
              <a:rPr lang="de-DE" dirty="0"/>
            </a:br>
            <a:r>
              <a:rPr lang="de-DE" dirty="0"/>
              <a:t>Was KANN MAN REGELN?</a:t>
            </a:r>
          </a:p>
        </p:txBody>
      </p:sp>
      <p:sp>
        <p:nvSpPr>
          <p:cNvPr id="5" name="Inhaltsplatzhalter 2">
            <a:extLst>
              <a:ext uri="{FF2B5EF4-FFF2-40B4-BE49-F238E27FC236}">
                <a16:creationId xmlns:a16="http://schemas.microsoft.com/office/drawing/2014/main" id="{927E8BFC-E397-9515-454D-FFCC5226CFE6}"/>
              </a:ext>
            </a:extLst>
          </p:cNvPr>
          <p:cNvSpPr txBox="1">
            <a:spLocks/>
          </p:cNvSpPr>
          <p:nvPr/>
        </p:nvSpPr>
        <p:spPr>
          <a:xfrm>
            <a:off x="146848" y="2383588"/>
            <a:ext cx="6279121" cy="3101983"/>
          </a:xfrm>
          <a:prstGeom prst="rect">
            <a:avLst/>
          </a:prstGeom>
        </p:spPr>
        <p:txBody>
          <a:bodyPr>
            <a:normAutofit fontScale="850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Testamentsvollstreckung anordnen</a:t>
            </a:r>
          </a:p>
          <a:p>
            <a:r>
              <a:rPr lang="de-DE" sz="3200" dirty="0"/>
              <a:t>Teilungsanordnungen treffen</a:t>
            </a:r>
          </a:p>
          <a:p>
            <a:r>
              <a:rPr lang="de-DE" sz="3200" dirty="0"/>
              <a:t>Aufteilung des Nachlasses unter mehreren Erben einschränken</a:t>
            </a:r>
          </a:p>
          <a:p>
            <a:r>
              <a:rPr lang="de-DE" sz="3200" dirty="0"/>
              <a:t>Rechtswahl treffen</a:t>
            </a:r>
          </a:p>
          <a:p>
            <a:r>
              <a:rPr lang="de-DE" sz="3200" dirty="0"/>
              <a:t>Bestattungsverfügung gehört </a:t>
            </a:r>
            <a:r>
              <a:rPr lang="de-DE" sz="3200" b="1" u="sng" dirty="0"/>
              <a:t>nicht</a:t>
            </a:r>
            <a:r>
              <a:rPr lang="de-DE" sz="3200" dirty="0"/>
              <a:t> ins Testament</a:t>
            </a:r>
          </a:p>
        </p:txBody>
      </p:sp>
      <p:sp>
        <p:nvSpPr>
          <p:cNvPr id="8" name="Textfeld 7">
            <a:extLst>
              <a:ext uri="{FF2B5EF4-FFF2-40B4-BE49-F238E27FC236}">
                <a16:creationId xmlns:a16="http://schemas.microsoft.com/office/drawing/2014/main" id="{7AE9785F-B8B7-7FB5-06B9-56828CE6D610}"/>
              </a:ext>
            </a:extLst>
          </p:cNvPr>
          <p:cNvSpPr txBox="1"/>
          <p:nvPr/>
        </p:nvSpPr>
        <p:spPr>
          <a:xfrm>
            <a:off x="6665976" y="2361152"/>
            <a:ext cx="5379176" cy="1754326"/>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2048 Teilungsanordnungen des Erblassers</a:t>
            </a:r>
          </a:p>
          <a:p>
            <a:pPr algn="l">
              <a:buNone/>
            </a:pPr>
            <a:r>
              <a:rPr lang="de-DE" b="0" i="0" dirty="0">
                <a:solidFill>
                  <a:srgbClr val="000000"/>
                </a:solidFill>
                <a:effectLst/>
                <a:latin typeface="Arial" panose="020B0604020202020204" pitchFamily="34" charset="0"/>
              </a:rPr>
              <a:t>Der Erblasser kann durch letztwillige Verfügung Anordnungen für die Auseinandersetzung treffen. Er kann insbesondere anordnen, dass die Auseinandersetzung nach dem billigen Ermessen eines Dritten erfolgen soll.</a:t>
            </a:r>
          </a:p>
        </p:txBody>
      </p:sp>
      <p:sp>
        <p:nvSpPr>
          <p:cNvPr id="11" name="Textfeld 10">
            <a:extLst>
              <a:ext uri="{FF2B5EF4-FFF2-40B4-BE49-F238E27FC236}">
                <a16:creationId xmlns:a16="http://schemas.microsoft.com/office/drawing/2014/main" id="{95E7F853-C115-500A-95E1-C92EA07BF8D2}"/>
              </a:ext>
            </a:extLst>
          </p:cNvPr>
          <p:cNvSpPr txBox="1"/>
          <p:nvPr/>
        </p:nvSpPr>
        <p:spPr>
          <a:xfrm>
            <a:off x="6665976" y="1165967"/>
            <a:ext cx="5308310"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2197 Ernennung des Testamentsvollstreckers</a:t>
            </a:r>
          </a:p>
          <a:p>
            <a:pPr algn="l">
              <a:buNone/>
            </a:pPr>
            <a:r>
              <a:rPr lang="de-DE" b="0" i="0" dirty="0">
                <a:solidFill>
                  <a:srgbClr val="000000"/>
                </a:solidFill>
                <a:effectLst/>
                <a:latin typeface="Arial" panose="020B0604020202020204" pitchFamily="34" charset="0"/>
              </a:rPr>
              <a:t>(1) Der Erblasser kann durch Testament einen oder mehrere Testamentsvollstrecker ernennen.</a:t>
            </a:r>
          </a:p>
        </p:txBody>
      </p:sp>
      <p:sp>
        <p:nvSpPr>
          <p:cNvPr id="15" name="Textfeld 14">
            <a:extLst>
              <a:ext uri="{FF2B5EF4-FFF2-40B4-BE49-F238E27FC236}">
                <a16:creationId xmlns:a16="http://schemas.microsoft.com/office/drawing/2014/main" id="{A33C027A-86B5-EE9E-3F96-ED5261E00415}"/>
              </a:ext>
            </a:extLst>
          </p:cNvPr>
          <p:cNvSpPr txBox="1"/>
          <p:nvPr/>
        </p:nvSpPr>
        <p:spPr>
          <a:xfrm>
            <a:off x="6665976" y="4074867"/>
            <a:ext cx="5526024" cy="2585323"/>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2044 Ausschluss der Auseinandersetzung</a:t>
            </a:r>
          </a:p>
          <a:p>
            <a:pPr marL="342900" indent="-342900" algn="l">
              <a:buAutoNum type="arabicParenBoth"/>
            </a:pPr>
            <a:r>
              <a:rPr lang="de-DE" b="0" i="0" dirty="0">
                <a:solidFill>
                  <a:srgbClr val="000000"/>
                </a:solidFill>
                <a:effectLst/>
                <a:latin typeface="Arial" panose="020B0604020202020204" pitchFamily="34" charset="0"/>
              </a:rPr>
              <a:t>Der Erblasser kann durch letztwillige Verfügung die Auseinandersetzung in Ansehung des Nachlasses oder einzelner Nachlassgegenstände ausschließen oder von der Einhaltung einer Kündigungsfrist abhängig machen. </a:t>
            </a:r>
          </a:p>
          <a:p>
            <a:pPr marL="342900" indent="-342900" algn="l">
              <a:buAutoNum type="arabicParenBoth"/>
            </a:pPr>
            <a:r>
              <a:rPr lang="de-DE" b="0" i="0" dirty="0">
                <a:solidFill>
                  <a:srgbClr val="000000"/>
                </a:solidFill>
                <a:effectLst/>
                <a:latin typeface="Arial" panose="020B0604020202020204" pitchFamily="34" charset="0"/>
              </a:rPr>
              <a:t>Die Verfügung wird unwirksam, wenn 30 Jahre seit dem Eintritt des Erbfalls verstrichen sind. </a:t>
            </a:r>
          </a:p>
        </p:txBody>
      </p:sp>
    </p:spTree>
    <p:extLst>
      <p:ext uri="{BB962C8B-B14F-4D97-AF65-F5344CB8AC3E}">
        <p14:creationId xmlns:p14="http://schemas.microsoft.com/office/powerpoint/2010/main" val="648563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C2FBB-2BFD-D364-7D4F-5AA6EB9BE984}"/>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41E55A5F-3819-7AA6-DF29-0B20E37FE1B4}"/>
              </a:ext>
            </a:extLst>
          </p:cNvPr>
          <p:cNvSpPr txBox="1">
            <a:spLocks/>
          </p:cNvSpPr>
          <p:nvPr/>
        </p:nvSpPr>
        <p:spPr>
          <a:xfrm>
            <a:off x="2231136" y="205740"/>
            <a:ext cx="7729728" cy="1188720"/>
          </a:xfrm>
          <a:prstGeom prst="rect">
            <a:avLst/>
          </a:prstGeom>
          <a:solidFill>
            <a:schemeClr val="bg1"/>
          </a:solidFill>
          <a:ln>
            <a:solidFill>
              <a:schemeClr val="tx1"/>
            </a:solidFill>
          </a:ln>
        </p:spPr>
        <p:txBody>
          <a:bodyPr>
            <a:normAutofit fontScale="975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Testament</a:t>
            </a:r>
            <a:br>
              <a:rPr lang="de-DE" dirty="0"/>
            </a:br>
            <a:r>
              <a:rPr lang="de-DE" dirty="0"/>
              <a:t>Was KANN MAN REGELN?</a:t>
            </a:r>
          </a:p>
        </p:txBody>
      </p:sp>
      <p:sp>
        <p:nvSpPr>
          <p:cNvPr id="5" name="Inhaltsplatzhalter 2">
            <a:extLst>
              <a:ext uri="{FF2B5EF4-FFF2-40B4-BE49-F238E27FC236}">
                <a16:creationId xmlns:a16="http://schemas.microsoft.com/office/drawing/2014/main" id="{6EE831DC-0D14-BDFB-B389-2BA4A04252EE}"/>
              </a:ext>
            </a:extLst>
          </p:cNvPr>
          <p:cNvSpPr txBox="1">
            <a:spLocks/>
          </p:cNvSpPr>
          <p:nvPr/>
        </p:nvSpPr>
        <p:spPr>
          <a:xfrm>
            <a:off x="146848" y="2383588"/>
            <a:ext cx="6279121" cy="3101983"/>
          </a:xfrm>
          <a:prstGeom prst="rect">
            <a:avLst/>
          </a:prstGeom>
        </p:spPr>
        <p:txBody>
          <a:bodyP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de-DE" sz="3200" dirty="0"/>
              <a:t>Vormund benennen</a:t>
            </a:r>
          </a:p>
          <a:p>
            <a:r>
              <a:rPr lang="de-DE" sz="3200" dirty="0"/>
              <a:t>Beschränkungen der Vermögenssorge</a:t>
            </a:r>
          </a:p>
        </p:txBody>
      </p:sp>
      <p:sp>
        <p:nvSpPr>
          <p:cNvPr id="4" name="Textfeld 3">
            <a:extLst>
              <a:ext uri="{FF2B5EF4-FFF2-40B4-BE49-F238E27FC236}">
                <a16:creationId xmlns:a16="http://schemas.microsoft.com/office/drawing/2014/main" id="{6B79BD1D-22C6-45BC-8BA9-B4171D1F3D82}"/>
              </a:ext>
            </a:extLst>
          </p:cNvPr>
          <p:cNvSpPr txBox="1"/>
          <p:nvPr/>
        </p:nvSpPr>
        <p:spPr>
          <a:xfrm>
            <a:off x="5799582" y="1503096"/>
            <a:ext cx="6245570" cy="2308324"/>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1782 Benennung und Ausschluss als Vormund durch die Eltern</a:t>
            </a:r>
          </a:p>
          <a:p>
            <a:pPr algn="l">
              <a:buNone/>
            </a:pPr>
            <a:r>
              <a:rPr lang="de-DE" b="0" i="0" dirty="0">
                <a:solidFill>
                  <a:srgbClr val="000000"/>
                </a:solidFill>
                <a:effectLst/>
                <a:latin typeface="Arial" panose="020B0604020202020204" pitchFamily="34" charset="0"/>
              </a:rPr>
              <a:t>(1) Die Eltern können </a:t>
            </a:r>
            <a:r>
              <a:rPr lang="de-DE" b="1" i="0" dirty="0">
                <a:solidFill>
                  <a:srgbClr val="000000"/>
                </a:solidFill>
                <a:effectLst/>
                <a:latin typeface="Arial" panose="020B0604020202020204" pitchFamily="34" charset="0"/>
              </a:rPr>
              <a:t>durch letztwillige Verfügung </a:t>
            </a:r>
            <a:r>
              <a:rPr lang="de-DE" b="0" i="0" dirty="0">
                <a:solidFill>
                  <a:srgbClr val="000000"/>
                </a:solidFill>
                <a:effectLst/>
                <a:latin typeface="Arial" panose="020B0604020202020204" pitchFamily="34" charset="0"/>
              </a:rPr>
              <a:t>eine natürliche Person als Vormund oder Ehegatten als gemeinschaftliche </a:t>
            </a:r>
            <a:r>
              <a:rPr lang="de-DE" b="1" i="0" dirty="0">
                <a:solidFill>
                  <a:srgbClr val="000000"/>
                </a:solidFill>
                <a:effectLst/>
                <a:latin typeface="Arial" panose="020B0604020202020204" pitchFamily="34" charset="0"/>
              </a:rPr>
              <a:t>Vormünder benennen oder von der Vormundschaft ausschließen</a:t>
            </a:r>
            <a:r>
              <a:rPr lang="de-DE" b="0" i="0" dirty="0">
                <a:solidFill>
                  <a:srgbClr val="000000"/>
                </a:solidFill>
                <a:effectLst/>
                <a:latin typeface="Arial" panose="020B0604020202020204" pitchFamily="34" charset="0"/>
              </a:rPr>
              <a:t>, wenn ihnen zur Zeit ihres Todes die Sorge für die Person und das Vermögen des Kindes zusteht. </a:t>
            </a:r>
          </a:p>
        </p:txBody>
      </p:sp>
      <p:sp>
        <p:nvSpPr>
          <p:cNvPr id="7" name="Textfeld 6">
            <a:extLst>
              <a:ext uri="{FF2B5EF4-FFF2-40B4-BE49-F238E27FC236}">
                <a16:creationId xmlns:a16="http://schemas.microsoft.com/office/drawing/2014/main" id="{E6CC0B4D-E39C-D792-F158-45509B4CE1DF}"/>
              </a:ext>
            </a:extLst>
          </p:cNvPr>
          <p:cNvSpPr txBox="1"/>
          <p:nvPr/>
        </p:nvSpPr>
        <p:spPr>
          <a:xfrm>
            <a:off x="5799582" y="3931583"/>
            <a:ext cx="6094476" cy="2308324"/>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1638 Beschränkung der Vermögenssorge</a:t>
            </a:r>
          </a:p>
          <a:p>
            <a:pPr algn="l">
              <a:buNone/>
            </a:pPr>
            <a:r>
              <a:rPr lang="de-DE" b="0" i="0" dirty="0">
                <a:solidFill>
                  <a:srgbClr val="000000"/>
                </a:solidFill>
                <a:effectLst/>
                <a:latin typeface="Arial" panose="020B0604020202020204" pitchFamily="34" charset="0"/>
              </a:rPr>
              <a:t>(1) Die </a:t>
            </a:r>
            <a:r>
              <a:rPr lang="de-DE" b="1" i="0" dirty="0">
                <a:solidFill>
                  <a:srgbClr val="000000"/>
                </a:solidFill>
                <a:effectLst/>
                <a:latin typeface="Arial" panose="020B0604020202020204" pitchFamily="34" charset="0"/>
              </a:rPr>
              <a:t>Vermögenssorge erstreckt sich </a:t>
            </a:r>
            <a:r>
              <a:rPr lang="de-DE" b="1" i="0" u="sng" dirty="0">
                <a:effectLst/>
                <a:latin typeface="Arial" panose="020B0604020202020204" pitchFamily="34" charset="0"/>
              </a:rPr>
              <a:t>nicht</a:t>
            </a:r>
            <a:r>
              <a:rPr lang="de-DE" b="0" i="0" dirty="0">
                <a:solidFill>
                  <a:srgbClr val="000000"/>
                </a:solidFill>
                <a:effectLst/>
                <a:latin typeface="Arial" panose="020B0604020202020204" pitchFamily="34" charset="0"/>
              </a:rPr>
              <a:t> auf das </a:t>
            </a:r>
            <a:r>
              <a:rPr lang="de-DE" b="1" i="0" dirty="0">
                <a:solidFill>
                  <a:srgbClr val="000000"/>
                </a:solidFill>
                <a:effectLst/>
                <a:latin typeface="Arial" panose="020B0604020202020204" pitchFamily="34" charset="0"/>
              </a:rPr>
              <a:t>Vermögen, welches das Kind von Todes wegen</a:t>
            </a:r>
            <a:r>
              <a:rPr lang="de-DE" b="0" i="0" dirty="0">
                <a:solidFill>
                  <a:srgbClr val="000000"/>
                </a:solidFill>
                <a:effectLst/>
                <a:latin typeface="Arial" panose="020B0604020202020204" pitchFamily="34" charset="0"/>
              </a:rPr>
              <a:t>, durch unentgeltliche Zuwendung auf den Todesfall oder unter Lebenden erwirbt, </a:t>
            </a:r>
            <a:r>
              <a:rPr lang="de-DE" b="1" i="0" dirty="0">
                <a:solidFill>
                  <a:srgbClr val="000000"/>
                </a:solidFill>
                <a:effectLst/>
                <a:latin typeface="Arial" panose="020B0604020202020204" pitchFamily="34" charset="0"/>
              </a:rPr>
              <a:t>wenn der Erblasser durch letztwillige Verfügung</a:t>
            </a:r>
            <a:r>
              <a:rPr lang="de-DE" b="0" i="0" dirty="0">
                <a:solidFill>
                  <a:srgbClr val="000000"/>
                </a:solidFill>
                <a:effectLst/>
                <a:latin typeface="Arial" panose="020B0604020202020204" pitchFamily="34" charset="0"/>
              </a:rPr>
              <a:t>, der Zuwendende </a:t>
            </a:r>
            <a:r>
              <a:rPr lang="de-DE" b="1" i="0" dirty="0">
                <a:solidFill>
                  <a:srgbClr val="000000"/>
                </a:solidFill>
                <a:effectLst/>
                <a:latin typeface="Arial" panose="020B0604020202020204" pitchFamily="34" charset="0"/>
              </a:rPr>
              <a:t>bei der Zuwendung bestimmt hat, dass die Eltern das Vermögen nicht verwalten sollen.</a:t>
            </a:r>
          </a:p>
        </p:txBody>
      </p:sp>
    </p:spTree>
    <p:extLst>
      <p:ext uri="{BB962C8B-B14F-4D97-AF65-F5344CB8AC3E}">
        <p14:creationId xmlns:p14="http://schemas.microsoft.com/office/powerpoint/2010/main" val="67970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A780B-10AF-E24F-22D3-9A53E8116210}"/>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ABCF3916-01B4-F951-82B5-DFAD87215557}"/>
              </a:ext>
            </a:extLst>
          </p:cNvPr>
          <p:cNvSpPr txBox="1">
            <a:spLocks/>
          </p:cNvSpPr>
          <p:nvPr/>
        </p:nvSpPr>
        <p:spPr>
          <a:xfrm>
            <a:off x="1883664" y="96012"/>
            <a:ext cx="8860536" cy="1188720"/>
          </a:xfrm>
          <a:prstGeom prst="rect">
            <a:avLst/>
          </a:prstGeom>
          <a:solidFill>
            <a:schemeClr val="bg1"/>
          </a:solidFill>
          <a:ln>
            <a:solidFill>
              <a:schemeClr val="tx1"/>
            </a:solidFill>
          </a:ln>
        </p:spPr>
        <p:txBody>
          <a:bodyPr>
            <a:normAutofit fontScale="90000" lnSpcReduction="10000"/>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de-DE" sz="4000" dirty="0"/>
              <a:t>Testament</a:t>
            </a:r>
          </a:p>
          <a:p>
            <a:r>
              <a:rPr lang="de-DE" dirty="0"/>
              <a:t>Was kann man regeln?</a:t>
            </a:r>
            <a:br>
              <a:rPr lang="de-DE" dirty="0"/>
            </a:br>
            <a:r>
              <a:rPr lang="de-DE" dirty="0"/>
              <a:t>Vorausvermächtnis </a:t>
            </a:r>
            <a:r>
              <a:rPr lang="de-DE" dirty="0">
                <a:sym typeface="Wingdings" panose="05000000000000000000" pitchFamily="2" charset="2"/>
              </a:rPr>
              <a:t> Teilungsanordnung</a:t>
            </a:r>
            <a:endParaRPr lang="de-DE" dirty="0"/>
          </a:p>
        </p:txBody>
      </p:sp>
      <p:sp>
        <p:nvSpPr>
          <p:cNvPr id="2" name="Textfeld 1">
            <a:extLst>
              <a:ext uri="{FF2B5EF4-FFF2-40B4-BE49-F238E27FC236}">
                <a16:creationId xmlns:a16="http://schemas.microsoft.com/office/drawing/2014/main" id="{D1146D3F-38FC-492D-9886-011669BB4C6B}"/>
              </a:ext>
            </a:extLst>
          </p:cNvPr>
          <p:cNvSpPr txBox="1"/>
          <p:nvPr/>
        </p:nvSpPr>
        <p:spPr>
          <a:xfrm>
            <a:off x="5641848" y="1354932"/>
            <a:ext cx="6172200"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1939 Vermächtnis</a:t>
            </a:r>
          </a:p>
          <a:p>
            <a:pPr algn="l">
              <a:buNone/>
            </a:pPr>
            <a:r>
              <a:rPr lang="de-DE" b="0" i="0" dirty="0">
                <a:solidFill>
                  <a:srgbClr val="000000"/>
                </a:solidFill>
                <a:effectLst/>
                <a:latin typeface="Arial" panose="020B0604020202020204" pitchFamily="34" charset="0"/>
              </a:rPr>
              <a:t>Der Erblasser kann durch Testament einem anderen, ohne ihn als Erben einzusetzen, einen Vermögensvorteil zuwenden (Vermächtnis).</a:t>
            </a:r>
          </a:p>
        </p:txBody>
      </p:sp>
      <p:sp>
        <p:nvSpPr>
          <p:cNvPr id="8" name="Textfeld 7">
            <a:extLst>
              <a:ext uri="{FF2B5EF4-FFF2-40B4-BE49-F238E27FC236}">
                <a16:creationId xmlns:a16="http://schemas.microsoft.com/office/drawing/2014/main" id="{48257314-7491-5615-41F4-E38C93491E37}"/>
              </a:ext>
            </a:extLst>
          </p:cNvPr>
          <p:cNvSpPr txBox="1"/>
          <p:nvPr/>
        </p:nvSpPr>
        <p:spPr>
          <a:xfrm>
            <a:off x="5641848" y="2543165"/>
            <a:ext cx="6172200"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2150 Vorausvermächtnis</a:t>
            </a:r>
          </a:p>
          <a:p>
            <a:pPr algn="l">
              <a:buNone/>
            </a:pPr>
            <a:r>
              <a:rPr lang="de-DE" b="0" i="0" dirty="0">
                <a:solidFill>
                  <a:srgbClr val="000000"/>
                </a:solidFill>
                <a:effectLst/>
                <a:latin typeface="Arial" panose="020B0604020202020204" pitchFamily="34" charset="0"/>
              </a:rPr>
              <a:t>Das einem Erben zugewendete Vermächtnis (Vorausvermächtnis) gilt als Vermächtnis auch insoweit, als der Erbe selbst beschwert ist.</a:t>
            </a:r>
          </a:p>
        </p:txBody>
      </p:sp>
      <p:sp>
        <p:nvSpPr>
          <p:cNvPr id="10" name="Textfeld 9">
            <a:extLst>
              <a:ext uri="{FF2B5EF4-FFF2-40B4-BE49-F238E27FC236}">
                <a16:creationId xmlns:a16="http://schemas.microsoft.com/office/drawing/2014/main" id="{1F1584C3-B419-9B7D-DB75-29207B5817A9}"/>
              </a:ext>
            </a:extLst>
          </p:cNvPr>
          <p:cNvSpPr txBox="1"/>
          <p:nvPr/>
        </p:nvSpPr>
        <p:spPr>
          <a:xfrm>
            <a:off x="5686671" y="3743494"/>
            <a:ext cx="6094476"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2048 Teilungsanordnungen des Erblassers</a:t>
            </a:r>
          </a:p>
          <a:p>
            <a:pPr algn="l">
              <a:buNone/>
            </a:pPr>
            <a:r>
              <a:rPr lang="de-DE" b="0" i="0" dirty="0">
                <a:solidFill>
                  <a:srgbClr val="000000"/>
                </a:solidFill>
                <a:effectLst/>
                <a:latin typeface="Arial" panose="020B0604020202020204" pitchFamily="34" charset="0"/>
              </a:rPr>
              <a:t>Der Erblasser kann durch letztwillige Verfügung Anordnungen für die Auseinandersetzung treffen.</a:t>
            </a:r>
          </a:p>
        </p:txBody>
      </p:sp>
      <p:sp>
        <p:nvSpPr>
          <p:cNvPr id="12" name="Textfeld 11">
            <a:extLst>
              <a:ext uri="{FF2B5EF4-FFF2-40B4-BE49-F238E27FC236}">
                <a16:creationId xmlns:a16="http://schemas.microsoft.com/office/drawing/2014/main" id="{EFECE3A9-A8F0-0265-9150-87A4C4EC4859}"/>
              </a:ext>
            </a:extLst>
          </p:cNvPr>
          <p:cNvSpPr txBox="1"/>
          <p:nvPr/>
        </p:nvSpPr>
        <p:spPr>
          <a:xfrm>
            <a:off x="5529238" y="4608917"/>
            <a:ext cx="6707938" cy="2308324"/>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2052 Ausgleichungspflicht für Abkömmlinge als gewillkürte Erben</a:t>
            </a:r>
          </a:p>
          <a:p>
            <a:pPr algn="l">
              <a:buNone/>
            </a:pPr>
            <a:r>
              <a:rPr lang="de-DE" b="0" i="0" dirty="0">
                <a:solidFill>
                  <a:srgbClr val="000000"/>
                </a:solidFill>
                <a:effectLst/>
                <a:latin typeface="Arial" panose="020B0604020202020204" pitchFamily="34" charset="0"/>
              </a:rPr>
              <a:t>Hat der Erblasser die Abkömmlinge auf dasjenige als Erben eingesetzt, was sie als gesetzliche Erben erhalten würden, oder hat er ihre Erbteile so bestimmt, dass sie zueinander in demselben Verhältnis stehen wie die gesetzlichen Erbteile, so ist </a:t>
            </a:r>
            <a:r>
              <a:rPr lang="de-DE" b="1" i="0" dirty="0">
                <a:solidFill>
                  <a:srgbClr val="000000"/>
                </a:solidFill>
                <a:effectLst/>
                <a:latin typeface="Arial" panose="020B0604020202020204" pitchFamily="34" charset="0"/>
              </a:rPr>
              <a:t>im Zweifel anzunehmen, dass die Abkömmlinge nach den §§ 2050, 2051 zur Ausgleichung verpflichtet </a:t>
            </a:r>
            <a:r>
              <a:rPr lang="de-DE" b="0" i="0" dirty="0">
                <a:solidFill>
                  <a:srgbClr val="000000"/>
                </a:solidFill>
                <a:effectLst/>
                <a:latin typeface="Arial" panose="020B0604020202020204" pitchFamily="34" charset="0"/>
              </a:rPr>
              <a:t>sein sollen.</a:t>
            </a:r>
          </a:p>
        </p:txBody>
      </p:sp>
      <p:sp>
        <p:nvSpPr>
          <p:cNvPr id="13" name="Textfeld 12">
            <a:extLst>
              <a:ext uri="{FF2B5EF4-FFF2-40B4-BE49-F238E27FC236}">
                <a16:creationId xmlns:a16="http://schemas.microsoft.com/office/drawing/2014/main" id="{A7E466A5-CAD5-D0A6-E925-35465E038CA7}"/>
              </a:ext>
            </a:extLst>
          </p:cNvPr>
          <p:cNvSpPr txBox="1"/>
          <p:nvPr/>
        </p:nvSpPr>
        <p:spPr>
          <a:xfrm>
            <a:off x="146848" y="1406346"/>
            <a:ext cx="5324589" cy="1569660"/>
          </a:xfrm>
          <a:prstGeom prst="rect">
            <a:avLst/>
          </a:prstGeom>
          <a:solidFill>
            <a:schemeClr val="bg2"/>
          </a:solidFill>
        </p:spPr>
        <p:txBody>
          <a:bodyPr wrap="square" rtlCol="0">
            <a:spAutoFit/>
          </a:bodyPr>
          <a:lstStyle/>
          <a:p>
            <a:r>
              <a:rPr lang="de-DE" sz="2400" dirty="0">
                <a:solidFill>
                  <a:srgbClr val="0070C0"/>
                </a:solidFill>
                <a:latin typeface="Freestyle Script" panose="030804020302050B0404" pitchFamily="66" charset="0"/>
              </a:rPr>
              <a:t>Ich setze meine 3 Söhne zu meinen Erben ein.</a:t>
            </a:r>
          </a:p>
          <a:p>
            <a:r>
              <a:rPr lang="de-DE" sz="2400" dirty="0">
                <a:solidFill>
                  <a:srgbClr val="0070C0"/>
                </a:solidFill>
                <a:latin typeface="Freestyle Script" panose="030804020302050B0404" pitchFamily="66" charset="0"/>
              </a:rPr>
              <a:t>Mein Sohn Max Mustermann erhält mein EFH in Plettenberg. </a:t>
            </a:r>
          </a:p>
          <a:p>
            <a:r>
              <a:rPr lang="de-DE" sz="2400" dirty="0">
                <a:solidFill>
                  <a:srgbClr val="0070C0"/>
                </a:solidFill>
                <a:latin typeface="Freestyle Script" panose="030804020302050B0404" pitchFamily="66" charset="0"/>
              </a:rPr>
              <a:t>Mein Sohn Marius Mustermann erhält meine ETW auf Sylt.</a:t>
            </a:r>
          </a:p>
          <a:p>
            <a:r>
              <a:rPr lang="de-DE" sz="2400" dirty="0">
                <a:solidFill>
                  <a:srgbClr val="0070C0"/>
                </a:solidFill>
                <a:latin typeface="Freestyle Script" panose="030804020302050B0404" pitchFamily="66" charset="0"/>
              </a:rPr>
              <a:t>Mein Sohn Markus Mustermann erhält das ZFH in München.</a:t>
            </a:r>
          </a:p>
        </p:txBody>
      </p:sp>
      <p:sp>
        <p:nvSpPr>
          <p:cNvPr id="14" name="Textfeld 13">
            <a:extLst>
              <a:ext uri="{FF2B5EF4-FFF2-40B4-BE49-F238E27FC236}">
                <a16:creationId xmlns:a16="http://schemas.microsoft.com/office/drawing/2014/main" id="{F0898A6D-A879-7F97-49E1-418BE651C299}"/>
              </a:ext>
            </a:extLst>
          </p:cNvPr>
          <p:cNvSpPr txBox="1"/>
          <p:nvPr/>
        </p:nvSpPr>
        <p:spPr>
          <a:xfrm>
            <a:off x="146848" y="3097620"/>
            <a:ext cx="5190366" cy="1477328"/>
          </a:xfrm>
          <a:prstGeom prst="rect">
            <a:avLst/>
          </a:prstGeom>
          <a:noFill/>
        </p:spPr>
        <p:txBody>
          <a:bodyPr wrap="square">
            <a:spAutoFit/>
          </a:bodyPr>
          <a:lstStyle/>
          <a:p>
            <a:pPr algn="l">
              <a:buNone/>
            </a:pPr>
            <a:r>
              <a:rPr lang="de-DE" b="0" i="0" dirty="0">
                <a:solidFill>
                  <a:srgbClr val="000000"/>
                </a:solidFill>
                <a:effectLst/>
                <a:latin typeface="Arial" panose="020B0604020202020204" pitchFamily="34" charset="0"/>
              </a:rPr>
              <a:t>Die Immobilie in Plettenberg hat einen Wert von 1.000.000 €, die ETW auf Sylt von 2.000.000 €, und das ZFH in München von 3.000.000 €. Außerdem verfügt der Erblasser noch über ein Kontoguthaben im Wert von </a:t>
            </a:r>
            <a:r>
              <a:rPr lang="de-DE" dirty="0">
                <a:solidFill>
                  <a:srgbClr val="000000"/>
                </a:solidFill>
                <a:latin typeface="Arial" panose="020B0604020202020204" pitchFamily="34" charset="0"/>
              </a:rPr>
              <a:t>3</a:t>
            </a:r>
            <a:r>
              <a:rPr lang="de-DE" b="0" i="0" dirty="0">
                <a:solidFill>
                  <a:srgbClr val="000000"/>
                </a:solidFill>
                <a:effectLst/>
                <a:latin typeface="Arial" panose="020B0604020202020204" pitchFamily="34" charset="0"/>
              </a:rPr>
              <a:t>.000.000 €. </a:t>
            </a:r>
          </a:p>
        </p:txBody>
      </p:sp>
      <p:sp>
        <p:nvSpPr>
          <p:cNvPr id="15" name="Textfeld 14">
            <a:extLst>
              <a:ext uri="{FF2B5EF4-FFF2-40B4-BE49-F238E27FC236}">
                <a16:creationId xmlns:a16="http://schemas.microsoft.com/office/drawing/2014/main" id="{E1EC542D-3A64-FC43-090C-D0EB32677EDD}"/>
              </a:ext>
            </a:extLst>
          </p:cNvPr>
          <p:cNvSpPr txBox="1"/>
          <p:nvPr/>
        </p:nvSpPr>
        <p:spPr>
          <a:xfrm>
            <a:off x="110272" y="4612406"/>
            <a:ext cx="5190366" cy="1477328"/>
          </a:xfrm>
          <a:prstGeom prst="rect">
            <a:avLst/>
          </a:prstGeom>
          <a:noFill/>
        </p:spPr>
        <p:txBody>
          <a:bodyPr wrap="square">
            <a:spAutoFit/>
          </a:bodyPr>
          <a:lstStyle/>
          <a:p>
            <a:pPr algn="l">
              <a:buNone/>
            </a:pPr>
            <a:r>
              <a:rPr lang="de-DE" b="0" i="0" dirty="0">
                <a:solidFill>
                  <a:srgbClr val="000000"/>
                </a:solidFill>
                <a:effectLst/>
                <a:latin typeface="Arial" panose="020B0604020202020204" pitchFamily="34" charset="0"/>
              </a:rPr>
              <a:t>Gesamtnachlasswert 9.000.000 €</a:t>
            </a:r>
          </a:p>
          <a:p>
            <a:pPr algn="l">
              <a:buNone/>
            </a:pPr>
            <a:r>
              <a:rPr lang="de-DE" b="1" i="0" dirty="0">
                <a:solidFill>
                  <a:srgbClr val="000000"/>
                </a:solidFill>
                <a:effectLst/>
                <a:latin typeface="Arial" panose="020B0604020202020204" pitchFamily="34" charset="0"/>
              </a:rPr>
              <a:t>Teilungsanordnung:</a:t>
            </a:r>
          </a:p>
          <a:p>
            <a:pPr algn="l">
              <a:buNone/>
            </a:pPr>
            <a:r>
              <a:rPr lang="de-DE" dirty="0">
                <a:solidFill>
                  <a:srgbClr val="000000"/>
                </a:solidFill>
                <a:latin typeface="Arial" panose="020B0604020202020204" pitchFamily="34" charset="0"/>
              </a:rPr>
              <a:t>Max EFH + 2.000.000 €</a:t>
            </a:r>
          </a:p>
          <a:p>
            <a:pPr algn="l">
              <a:buNone/>
            </a:pPr>
            <a:r>
              <a:rPr lang="de-DE" b="0" i="0" dirty="0">
                <a:solidFill>
                  <a:srgbClr val="000000"/>
                </a:solidFill>
                <a:effectLst/>
                <a:latin typeface="Arial" panose="020B0604020202020204" pitchFamily="34" charset="0"/>
              </a:rPr>
              <a:t>Marius ETW + </a:t>
            </a:r>
            <a:r>
              <a:rPr lang="de-DE" dirty="0">
                <a:solidFill>
                  <a:srgbClr val="000000"/>
                </a:solidFill>
                <a:latin typeface="Arial" panose="020B0604020202020204" pitchFamily="34" charset="0"/>
              </a:rPr>
              <a:t>1</a:t>
            </a:r>
            <a:r>
              <a:rPr lang="de-DE" b="0" i="0" dirty="0">
                <a:solidFill>
                  <a:srgbClr val="000000"/>
                </a:solidFill>
                <a:effectLst/>
                <a:latin typeface="Arial" panose="020B0604020202020204" pitchFamily="34" charset="0"/>
              </a:rPr>
              <a:t>.000.000 €</a:t>
            </a:r>
          </a:p>
          <a:p>
            <a:pPr algn="l">
              <a:buNone/>
            </a:pPr>
            <a:r>
              <a:rPr lang="de-DE" dirty="0">
                <a:solidFill>
                  <a:srgbClr val="000000"/>
                </a:solidFill>
                <a:latin typeface="Arial" panose="020B0604020202020204" pitchFamily="34" charset="0"/>
              </a:rPr>
              <a:t>Markus ZFH + 0,00 €</a:t>
            </a:r>
            <a:endParaRPr lang="de-DE" b="0" i="0" dirty="0">
              <a:solidFill>
                <a:srgbClr val="000000"/>
              </a:solidFill>
              <a:effectLst/>
              <a:latin typeface="Arial" panose="020B0604020202020204" pitchFamily="34" charset="0"/>
            </a:endParaRPr>
          </a:p>
        </p:txBody>
      </p:sp>
      <p:sp>
        <p:nvSpPr>
          <p:cNvPr id="16" name="Textfeld 15">
            <a:extLst>
              <a:ext uri="{FF2B5EF4-FFF2-40B4-BE49-F238E27FC236}">
                <a16:creationId xmlns:a16="http://schemas.microsoft.com/office/drawing/2014/main" id="{87C95C64-B5AC-4827-CEB5-2ABCE24E529A}"/>
              </a:ext>
            </a:extLst>
          </p:cNvPr>
          <p:cNvSpPr txBox="1"/>
          <p:nvPr/>
        </p:nvSpPr>
        <p:spPr>
          <a:xfrm>
            <a:off x="109728" y="6100299"/>
            <a:ext cx="5190366" cy="646331"/>
          </a:xfrm>
          <a:prstGeom prst="rect">
            <a:avLst/>
          </a:prstGeom>
          <a:noFill/>
        </p:spPr>
        <p:txBody>
          <a:bodyPr wrap="square">
            <a:spAutoFit/>
          </a:bodyPr>
          <a:lstStyle/>
          <a:p>
            <a:pPr algn="l">
              <a:buNone/>
            </a:pPr>
            <a:r>
              <a:rPr lang="de-DE" b="1" i="0" dirty="0">
                <a:solidFill>
                  <a:srgbClr val="000000"/>
                </a:solidFill>
                <a:effectLst/>
                <a:latin typeface="Arial" panose="020B0604020202020204" pitchFamily="34" charset="0"/>
              </a:rPr>
              <a:t>Vorausvermächtnis:</a:t>
            </a:r>
          </a:p>
          <a:p>
            <a:pPr algn="l">
              <a:buNone/>
            </a:pPr>
            <a:r>
              <a:rPr lang="de-DE" dirty="0">
                <a:solidFill>
                  <a:srgbClr val="000000"/>
                </a:solidFill>
                <a:latin typeface="Arial" panose="020B0604020202020204" pitchFamily="34" charset="0"/>
              </a:rPr>
              <a:t>Jeder 1.000.000 € + Immobilie</a:t>
            </a:r>
            <a:endParaRPr lang="de-DE"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51959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0" grpId="0"/>
      <p:bldP spid="12" grpId="0"/>
      <p:bldP spid="13" grpId="0" animBg="1"/>
      <p:bldP spid="14" grpId="0"/>
      <p:bldP spid="15" grpId="0"/>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74D32-B6EA-0786-911F-C91DAE6B60F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570A3DD-A021-B4EC-8E9A-87529D204BAB}"/>
              </a:ext>
            </a:extLst>
          </p:cNvPr>
          <p:cNvSpPr>
            <a:spLocks noGrp="1"/>
          </p:cNvSpPr>
          <p:nvPr>
            <p:ph type="title"/>
          </p:nvPr>
        </p:nvSpPr>
        <p:spPr>
          <a:xfrm>
            <a:off x="2231136" y="534924"/>
            <a:ext cx="7729728" cy="1188720"/>
          </a:xfrm>
        </p:spPr>
        <p:txBody>
          <a:bodyPr/>
          <a:lstStyle/>
          <a:p>
            <a:r>
              <a:rPr lang="de-DE" dirty="0"/>
              <a:t>Wer Kann erbe werden?</a:t>
            </a:r>
          </a:p>
        </p:txBody>
      </p:sp>
      <p:sp>
        <p:nvSpPr>
          <p:cNvPr id="3" name="Inhaltsplatzhalter 2">
            <a:extLst>
              <a:ext uri="{FF2B5EF4-FFF2-40B4-BE49-F238E27FC236}">
                <a16:creationId xmlns:a16="http://schemas.microsoft.com/office/drawing/2014/main" id="{B1C9E5E0-4B91-C311-E75F-EAE0FC05E6AB}"/>
              </a:ext>
            </a:extLst>
          </p:cNvPr>
          <p:cNvSpPr>
            <a:spLocks noGrp="1"/>
          </p:cNvSpPr>
          <p:nvPr>
            <p:ph idx="1"/>
          </p:nvPr>
        </p:nvSpPr>
        <p:spPr>
          <a:xfrm>
            <a:off x="484632" y="2491740"/>
            <a:ext cx="6455664" cy="3715131"/>
          </a:xfrm>
        </p:spPr>
        <p:txBody>
          <a:bodyPr>
            <a:normAutofit/>
          </a:bodyPr>
          <a:lstStyle/>
          <a:p>
            <a:r>
              <a:rPr lang="de-DE" sz="2600" dirty="0"/>
              <a:t>lebende natürliche Personen</a:t>
            </a:r>
          </a:p>
          <a:p>
            <a:r>
              <a:rPr lang="de-DE" sz="2600" dirty="0"/>
              <a:t>juristische Personen (Verein, GmbH,  AG, Stiftung)</a:t>
            </a:r>
          </a:p>
          <a:p>
            <a:r>
              <a:rPr lang="de-DE" sz="2600" dirty="0"/>
              <a:t>Personengesellschaften (OHG, KG, GbR)</a:t>
            </a:r>
          </a:p>
          <a:p>
            <a:r>
              <a:rPr lang="de-DE" sz="2600" dirty="0"/>
              <a:t>WEG</a:t>
            </a:r>
          </a:p>
          <a:p>
            <a:r>
              <a:rPr lang="de-DE" sz="2600" dirty="0" err="1"/>
              <a:t>Nasciturus</a:t>
            </a:r>
            <a:r>
              <a:rPr lang="de-DE" sz="2600" dirty="0"/>
              <a:t> (gezeugte, aber noch nicht geborene Kinder)</a:t>
            </a:r>
          </a:p>
        </p:txBody>
      </p:sp>
      <p:sp>
        <p:nvSpPr>
          <p:cNvPr id="8" name="Textfeld 7">
            <a:extLst>
              <a:ext uri="{FF2B5EF4-FFF2-40B4-BE49-F238E27FC236}">
                <a16:creationId xmlns:a16="http://schemas.microsoft.com/office/drawing/2014/main" id="{8C6C2125-12C2-D54F-231E-D1AB76047D28}"/>
              </a:ext>
            </a:extLst>
          </p:cNvPr>
          <p:cNvSpPr txBox="1"/>
          <p:nvPr/>
        </p:nvSpPr>
        <p:spPr>
          <a:xfrm>
            <a:off x="7095744" y="2599979"/>
            <a:ext cx="4725162" cy="2616101"/>
          </a:xfrm>
          <a:prstGeom prst="rect">
            <a:avLst/>
          </a:prstGeom>
          <a:noFill/>
        </p:spPr>
        <p:txBody>
          <a:bodyPr wrap="square">
            <a:spAutoFit/>
          </a:bodyPr>
          <a:lstStyle/>
          <a:p>
            <a:pPr algn="ctr">
              <a:spcAft>
                <a:spcPts val="750"/>
              </a:spcAft>
              <a:buNone/>
            </a:pPr>
            <a:r>
              <a:rPr lang="de-DE" b="1" i="0" dirty="0">
                <a:solidFill>
                  <a:srgbClr val="000000"/>
                </a:solidFill>
                <a:effectLst/>
                <a:latin typeface="Arial" panose="020B0604020202020204" pitchFamily="34" charset="0"/>
              </a:rPr>
              <a:t>§ 1923 Erbfähigkeit</a:t>
            </a:r>
          </a:p>
          <a:p>
            <a:pPr algn="l">
              <a:spcAft>
                <a:spcPts val="750"/>
              </a:spcAft>
              <a:buNone/>
            </a:pPr>
            <a:r>
              <a:rPr lang="de-DE" b="0" i="0" dirty="0">
                <a:solidFill>
                  <a:srgbClr val="000000"/>
                </a:solidFill>
                <a:effectLst/>
                <a:latin typeface="Arial" panose="020B0604020202020204" pitchFamily="34" charset="0"/>
              </a:rPr>
              <a:t>(1) Erbe kann nur werden, wer zur Zeit des Erbfalls lebt.</a:t>
            </a:r>
          </a:p>
          <a:p>
            <a:pPr algn="l">
              <a:spcAft>
                <a:spcPts val="750"/>
              </a:spcAft>
              <a:buNone/>
            </a:pPr>
            <a:r>
              <a:rPr lang="de-DE" b="0" i="0" dirty="0">
                <a:solidFill>
                  <a:srgbClr val="000000"/>
                </a:solidFill>
                <a:effectLst/>
                <a:latin typeface="Arial" panose="020B0604020202020204" pitchFamily="34" charset="0"/>
              </a:rPr>
              <a:t>(2) Wer zur Zeit des Erbfalls noch nicht lebte, aber bereits gezeugt war, gilt als vor dem Erbfall geboren.</a:t>
            </a:r>
          </a:p>
          <a:p>
            <a:pPr>
              <a:buNone/>
            </a:pPr>
            <a:br>
              <a:rPr lang="de-DE" b="0" i="0" dirty="0">
                <a:solidFill>
                  <a:srgbClr val="000000"/>
                </a:solidFill>
                <a:effectLst/>
                <a:latin typeface="Arial" panose="020B0604020202020204" pitchFamily="34" charset="0"/>
              </a:rPr>
            </a:br>
            <a:endParaRPr lang="de-DE" dirty="0"/>
          </a:p>
        </p:txBody>
      </p:sp>
    </p:spTree>
    <p:extLst>
      <p:ext uri="{BB962C8B-B14F-4D97-AF65-F5344CB8AC3E}">
        <p14:creationId xmlns:p14="http://schemas.microsoft.com/office/powerpoint/2010/main" val="138374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8D0FD-48DC-9323-D11F-A04646F0D49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C385AF1-EAFD-186D-AD4F-D670F1A12355}"/>
              </a:ext>
            </a:extLst>
          </p:cNvPr>
          <p:cNvSpPr>
            <a:spLocks noGrp="1"/>
          </p:cNvSpPr>
          <p:nvPr>
            <p:ph type="title"/>
          </p:nvPr>
        </p:nvSpPr>
        <p:spPr>
          <a:xfrm>
            <a:off x="2231136" y="315468"/>
            <a:ext cx="7729728" cy="1188720"/>
          </a:xfrm>
        </p:spPr>
        <p:txBody>
          <a:bodyPr>
            <a:normAutofit fontScale="90000"/>
          </a:bodyPr>
          <a:lstStyle/>
          <a:p>
            <a:r>
              <a:rPr lang="de-DE" sz="4000" dirty="0"/>
              <a:t>Rechtsstellung des Erben</a:t>
            </a:r>
            <a:endParaRPr lang="de-DE" dirty="0"/>
          </a:p>
        </p:txBody>
      </p:sp>
      <p:sp>
        <p:nvSpPr>
          <p:cNvPr id="3" name="Inhaltsplatzhalter 2">
            <a:extLst>
              <a:ext uri="{FF2B5EF4-FFF2-40B4-BE49-F238E27FC236}">
                <a16:creationId xmlns:a16="http://schemas.microsoft.com/office/drawing/2014/main" id="{A1042770-22AD-62CC-7EDB-A00354EA7E2A}"/>
              </a:ext>
            </a:extLst>
          </p:cNvPr>
          <p:cNvSpPr>
            <a:spLocks noGrp="1"/>
          </p:cNvSpPr>
          <p:nvPr>
            <p:ph idx="1"/>
          </p:nvPr>
        </p:nvSpPr>
        <p:spPr>
          <a:xfrm>
            <a:off x="165589" y="2834329"/>
            <a:ext cx="6180348" cy="3101983"/>
          </a:xfrm>
        </p:spPr>
        <p:txBody>
          <a:bodyPr>
            <a:normAutofit fontScale="77500" lnSpcReduction="20000"/>
          </a:bodyPr>
          <a:lstStyle/>
          <a:p>
            <a:r>
              <a:rPr lang="de-DE" sz="3200" dirty="0"/>
              <a:t>Grds.  Vollerbe </a:t>
            </a:r>
            <a:r>
              <a:rPr lang="de-DE" sz="3000" dirty="0"/>
              <a:t>kann uneingeschränkt über den Nachlass verfügen</a:t>
            </a:r>
          </a:p>
          <a:p>
            <a:r>
              <a:rPr lang="de-DE" sz="3200" dirty="0"/>
              <a:t>Ausnahmsweise können Beschränkungen bestehen</a:t>
            </a:r>
          </a:p>
          <a:p>
            <a:pPr lvl="1"/>
            <a:r>
              <a:rPr lang="de-DE" sz="3000" dirty="0"/>
              <a:t>Vor- und Nacherbschaft</a:t>
            </a:r>
          </a:p>
          <a:p>
            <a:pPr lvl="1"/>
            <a:r>
              <a:rPr lang="de-DE" sz="3000" dirty="0"/>
              <a:t>Testamentsvollstreckung</a:t>
            </a:r>
          </a:p>
          <a:p>
            <a:pPr lvl="1"/>
            <a:r>
              <a:rPr lang="de-DE" sz="3000" dirty="0"/>
              <a:t>Erbengemeinschaft</a:t>
            </a:r>
          </a:p>
          <a:p>
            <a:pPr lvl="1"/>
            <a:r>
              <a:rPr lang="de-DE" sz="3000" dirty="0"/>
              <a:t>Auseinandersetzungsverbot </a:t>
            </a:r>
          </a:p>
          <a:p>
            <a:pPr marL="0" indent="0">
              <a:buNone/>
            </a:pPr>
            <a:endParaRPr lang="de-DE" dirty="0"/>
          </a:p>
        </p:txBody>
      </p:sp>
      <p:sp>
        <p:nvSpPr>
          <p:cNvPr id="5" name="Textfeld 4">
            <a:extLst>
              <a:ext uri="{FF2B5EF4-FFF2-40B4-BE49-F238E27FC236}">
                <a16:creationId xmlns:a16="http://schemas.microsoft.com/office/drawing/2014/main" id="{79BBAE47-A36F-01BD-D355-2B9209AF19C7}"/>
              </a:ext>
            </a:extLst>
          </p:cNvPr>
          <p:cNvSpPr txBox="1"/>
          <p:nvPr/>
        </p:nvSpPr>
        <p:spPr>
          <a:xfrm>
            <a:off x="6400800" y="1658404"/>
            <a:ext cx="5495544"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2100 Nacherbe</a:t>
            </a:r>
          </a:p>
          <a:p>
            <a:pPr algn="l">
              <a:buNone/>
            </a:pPr>
            <a:r>
              <a:rPr lang="de-DE" b="0" i="0" dirty="0">
                <a:solidFill>
                  <a:srgbClr val="000000"/>
                </a:solidFill>
                <a:effectLst/>
                <a:latin typeface="Arial" panose="020B0604020202020204" pitchFamily="34" charset="0"/>
              </a:rPr>
              <a:t>Der Erblasser kann einen Erben in der Weise einsetzen, dass dieser erst Erbe wird, nachdem zunächst ein anderer Erbe geworden ist (Nacherbe).</a:t>
            </a:r>
          </a:p>
        </p:txBody>
      </p:sp>
      <p:sp>
        <p:nvSpPr>
          <p:cNvPr id="8" name="Textfeld 7">
            <a:extLst>
              <a:ext uri="{FF2B5EF4-FFF2-40B4-BE49-F238E27FC236}">
                <a16:creationId xmlns:a16="http://schemas.microsoft.com/office/drawing/2014/main" id="{1C28073D-D8BE-B17E-20C2-9D159B53DFB2}"/>
              </a:ext>
            </a:extLst>
          </p:cNvPr>
          <p:cNvSpPr txBox="1"/>
          <p:nvPr/>
        </p:nvSpPr>
        <p:spPr>
          <a:xfrm>
            <a:off x="6400800" y="2967335"/>
            <a:ext cx="5980176" cy="923330"/>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2203 Aufgabe des Testamentsvollstreckers</a:t>
            </a:r>
          </a:p>
          <a:p>
            <a:pPr algn="l">
              <a:buNone/>
            </a:pPr>
            <a:r>
              <a:rPr lang="de-DE" b="0" i="0" dirty="0">
                <a:solidFill>
                  <a:srgbClr val="000000"/>
                </a:solidFill>
                <a:effectLst/>
                <a:latin typeface="Arial" panose="020B0604020202020204" pitchFamily="34" charset="0"/>
              </a:rPr>
              <a:t>Der Testamentsvollstrecker hat die letztwilligen Verfügungen des Erblassers zur Ausführung zu bringen.</a:t>
            </a:r>
          </a:p>
        </p:txBody>
      </p:sp>
      <p:sp>
        <p:nvSpPr>
          <p:cNvPr id="10" name="Textfeld 9">
            <a:extLst>
              <a:ext uri="{FF2B5EF4-FFF2-40B4-BE49-F238E27FC236}">
                <a16:creationId xmlns:a16="http://schemas.microsoft.com/office/drawing/2014/main" id="{EE35D48D-260D-D5DE-1255-FEC41DD2C0CA}"/>
              </a:ext>
            </a:extLst>
          </p:cNvPr>
          <p:cNvSpPr txBox="1"/>
          <p:nvPr/>
        </p:nvSpPr>
        <p:spPr>
          <a:xfrm>
            <a:off x="6400800" y="4020477"/>
            <a:ext cx="5791200"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2211 Verfügungsbeschränkung des Erben</a:t>
            </a:r>
          </a:p>
          <a:p>
            <a:pPr algn="l">
              <a:buNone/>
            </a:pPr>
            <a:r>
              <a:rPr lang="de-DE" b="0" i="0" dirty="0">
                <a:solidFill>
                  <a:srgbClr val="000000"/>
                </a:solidFill>
                <a:effectLst/>
                <a:latin typeface="Arial" panose="020B0604020202020204" pitchFamily="34" charset="0"/>
              </a:rPr>
              <a:t>(1) Über einen der Verwaltung des Testamentsvollstreckers unterliegenden Nachlassgegenstand kann der Erbe nicht verfügen.</a:t>
            </a:r>
          </a:p>
        </p:txBody>
      </p:sp>
      <p:sp>
        <p:nvSpPr>
          <p:cNvPr id="12" name="Textfeld 11">
            <a:extLst>
              <a:ext uri="{FF2B5EF4-FFF2-40B4-BE49-F238E27FC236}">
                <a16:creationId xmlns:a16="http://schemas.microsoft.com/office/drawing/2014/main" id="{F4625F88-F3CC-7ED9-D925-E9EA931A620E}"/>
              </a:ext>
            </a:extLst>
          </p:cNvPr>
          <p:cNvSpPr txBox="1"/>
          <p:nvPr/>
        </p:nvSpPr>
        <p:spPr>
          <a:xfrm>
            <a:off x="6400800" y="5266526"/>
            <a:ext cx="5791200"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2033 Verfügungsrecht des Miterben</a:t>
            </a:r>
          </a:p>
          <a:p>
            <a:pPr algn="l">
              <a:buNone/>
            </a:pPr>
            <a:r>
              <a:rPr lang="de-DE" b="0" i="0" dirty="0">
                <a:solidFill>
                  <a:srgbClr val="000000"/>
                </a:solidFill>
                <a:effectLst/>
                <a:latin typeface="Arial" panose="020B0604020202020204" pitchFamily="34" charset="0"/>
              </a:rPr>
              <a:t>(2) Über seinen Anteil an den einzelnen Nachlassgegenständen kann ein Miterbe nicht verfügen.</a:t>
            </a:r>
          </a:p>
        </p:txBody>
      </p:sp>
    </p:spTree>
    <p:extLst>
      <p:ext uri="{BB962C8B-B14F-4D97-AF65-F5344CB8AC3E}">
        <p14:creationId xmlns:p14="http://schemas.microsoft.com/office/powerpoint/2010/main" val="212403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0A0B0-6BBB-49BB-2CA7-47D2D5C467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88B4F60-373F-38F2-7BBB-A48F4DBE3EEF}"/>
              </a:ext>
            </a:extLst>
          </p:cNvPr>
          <p:cNvSpPr>
            <a:spLocks noGrp="1"/>
          </p:cNvSpPr>
          <p:nvPr>
            <p:ph type="title"/>
          </p:nvPr>
        </p:nvSpPr>
        <p:spPr/>
        <p:txBody>
          <a:bodyPr/>
          <a:lstStyle/>
          <a:p>
            <a:r>
              <a:rPr lang="de-DE" dirty="0"/>
              <a:t>Gesetzliche Erbfolge</a:t>
            </a:r>
          </a:p>
        </p:txBody>
      </p:sp>
      <p:sp>
        <p:nvSpPr>
          <p:cNvPr id="3" name="Inhaltsplatzhalter 2">
            <a:extLst>
              <a:ext uri="{FF2B5EF4-FFF2-40B4-BE49-F238E27FC236}">
                <a16:creationId xmlns:a16="http://schemas.microsoft.com/office/drawing/2014/main" id="{8D16EBAC-292C-8392-E59C-A0D34B958FC8}"/>
              </a:ext>
            </a:extLst>
          </p:cNvPr>
          <p:cNvSpPr>
            <a:spLocks noGrp="1"/>
          </p:cNvSpPr>
          <p:nvPr>
            <p:ph idx="1"/>
          </p:nvPr>
        </p:nvSpPr>
        <p:spPr/>
        <p:txBody>
          <a:bodyPr>
            <a:normAutofit/>
          </a:bodyPr>
          <a:lstStyle/>
          <a:p>
            <a:r>
              <a:rPr lang="de-DE" sz="3200" dirty="0"/>
              <a:t>Ordnungssystem</a:t>
            </a:r>
          </a:p>
          <a:p>
            <a:r>
              <a:rPr lang="de-DE" sz="3200" dirty="0"/>
              <a:t>Parentelsystem</a:t>
            </a:r>
            <a:r>
              <a:rPr lang="de-DE" dirty="0"/>
              <a:t> [lat. </a:t>
            </a:r>
            <a:r>
              <a:rPr lang="de-DE" dirty="0" err="1"/>
              <a:t>parentes</a:t>
            </a:r>
            <a:r>
              <a:rPr lang="de-DE" dirty="0"/>
              <a:t> = Eltern]</a:t>
            </a:r>
            <a:endParaRPr lang="de-DE" sz="3200" dirty="0"/>
          </a:p>
          <a:p>
            <a:r>
              <a:rPr lang="de-DE" sz="3200" dirty="0"/>
              <a:t>Gradualsystem</a:t>
            </a:r>
          </a:p>
          <a:p>
            <a:r>
              <a:rPr lang="de-DE" sz="3200" dirty="0"/>
              <a:t>Repräsentationsprinzip</a:t>
            </a:r>
          </a:p>
          <a:p>
            <a:pPr marL="0" indent="0">
              <a:buNone/>
            </a:pPr>
            <a:endParaRPr lang="de-DE" dirty="0"/>
          </a:p>
        </p:txBody>
      </p:sp>
    </p:spTree>
    <p:extLst>
      <p:ext uri="{BB962C8B-B14F-4D97-AF65-F5344CB8AC3E}">
        <p14:creationId xmlns:p14="http://schemas.microsoft.com/office/powerpoint/2010/main" val="30888305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62219-A7D3-20E4-F6B5-3AB6D4FD7F8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0508756-421B-CCFF-9004-148390B1D205}"/>
              </a:ext>
            </a:extLst>
          </p:cNvPr>
          <p:cNvSpPr>
            <a:spLocks noGrp="1"/>
          </p:cNvSpPr>
          <p:nvPr>
            <p:ph type="title"/>
          </p:nvPr>
        </p:nvSpPr>
        <p:spPr>
          <a:xfrm>
            <a:off x="1554480" y="315468"/>
            <a:ext cx="8869680" cy="1188720"/>
          </a:xfrm>
        </p:spPr>
        <p:txBody>
          <a:bodyPr>
            <a:normAutofit fontScale="90000"/>
          </a:bodyPr>
          <a:lstStyle/>
          <a:p>
            <a:r>
              <a:rPr lang="de-DE" sz="4000" dirty="0"/>
              <a:t>Rechtsstellung des Vorerben</a:t>
            </a:r>
            <a:endParaRPr lang="de-DE" dirty="0"/>
          </a:p>
        </p:txBody>
      </p:sp>
      <p:sp>
        <p:nvSpPr>
          <p:cNvPr id="3" name="Inhaltsplatzhalter 2">
            <a:extLst>
              <a:ext uri="{FF2B5EF4-FFF2-40B4-BE49-F238E27FC236}">
                <a16:creationId xmlns:a16="http://schemas.microsoft.com/office/drawing/2014/main" id="{EC42477A-F994-251F-C024-4D7642C79CC0}"/>
              </a:ext>
            </a:extLst>
          </p:cNvPr>
          <p:cNvSpPr>
            <a:spLocks noGrp="1"/>
          </p:cNvSpPr>
          <p:nvPr>
            <p:ph idx="1"/>
          </p:nvPr>
        </p:nvSpPr>
        <p:spPr>
          <a:xfrm>
            <a:off x="94489" y="1878008"/>
            <a:ext cx="5492495" cy="3101983"/>
          </a:xfrm>
        </p:spPr>
        <p:txBody>
          <a:bodyPr>
            <a:normAutofit lnSpcReduction="10000"/>
          </a:bodyPr>
          <a:lstStyle/>
          <a:p>
            <a:r>
              <a:rPr lang="de-DE" sz="1600" dirty="0"/>
              <a:t>Vorerbe darf Grundstücke grds. nicht verkaufen oder belasten</a:t>
            </a:r>
          </a:p>
          <a:p>
            <a:r>
              <a:rPr lang="de-DE" sz="1600" dirty="0"/>
              <a:t>Vorerbe darf keine Schenkungen vornehmen</a:t>
            </a:r>
          </a:p>
          <a:p>
            <a:r>
              <a:rPr lang="de-DE" sz="1600" dirty="0"/>
              <a:t>Vorerbe hat Geld mündelsicher anzulegen</a:t>
            </a:r>
          </a:p>
          <a:p>
            <a:r>
              <a:rPr lang="de-DE" sz="1600" dirty="0"/>
              <a:t>Wertpapiere müssen auf Verlagen hinterlegt werden</a:t>
            </a:r>
          </a:p>
          <a:p>
            <a:r>
              <a:rPr lang="de-DE" sz="1600" dirty="0"/>
              <a:t>Vorerbe darf Geld grds. nicht für sich verbrauchen</a:t>
            </a:r>
          </a:p>
          <a:p>
            <a:r>
              <a:rPr lang="de-DE" sz="1600" dirty="0"/>
              <a:t>Vorerbe hat die gewöhnlichen Erhaltungskosten zu tragen</a:t>
            </a:r>
          </a:p>
          <a:p>
            <a:r>
              <a:rPr lang="de-DE" sz="1600" dirty="0"/>
              <a:t>Nachlass soll grds. ungeschmälert erhalten bleiben</a:t>
            </a:r>
          </a:p>
          <a:p>
            <a:r>
              <a:rPr lang="de-DE" sz="1600" dirty="0"/>
              <a:t>aber:  Vorerbe gilt bei der Erbschaftssteuer als Vollerbe</a:t>
            </a:r>
          </a:p>
        </p:txBody>
      </p:sp>
      <p:sp>
        <p:nvSpPr>
          <p:cNvPr id="6" name="Textfeld 5">
            <a:extLst>
              <a:ext uri="{FF2B5EF4-FFF2-40B4-BE49-F238E27FC236}">
                <a16:creationId xmlns:a16="http://schemas.microsoft.com/office/drawing/2014/main" id="{130B1FEC-085F-1AFA-C832-AF9057EA4702}"/>
              </a:ext>
            </a:extLst>
          </p:cNvPr>
          <p:cNvSpPr txBox="1"/>
          <p:nvPr/>
        </p:nvSpPr>
        <p:spPr>
          <a:xfrm>
            <a:off x="5772150" y="1578825"/>
            <a:ext cx="6094476" cy="1200329"/>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2112 Verfügungsrecht des Vorerben</a:t>
            </a:r>
          </a:p>
          <a:p>
            <a:pPr algn="l">
              <a:buNone/>
            </a:pPr>
            <a:r>
              <a:rPr lang="de-DE" b="0" i="0" dirty="0">
                <a:solidFill>
                  <a:srgbClr val="000000"/>
                </a:solidFill>
                <a:effectLst/>
                <a:latin typeface="Arial" panose="020B0604020202020204" pitchFamily="34" charset="0"/>
              </a:rPr>
              <a:t>Der Vorerbe kann über die zur Erbschaft gehörenden Gegenstände verfügen, soweit sich nicht aus den Vorschriften der §§ 2113 bis 2115 ein anderes ergibt.</a:t>
            </a:r>
          </a:p>
        </p:txBody>
      </p:sp>
      <p:sp>
        <p:nvSpPr>
          <p:cNvPr id="8" name="Textfeld 7">
            <a:extLst>
              <a:ext uri="{FF2B5EF4-FFF2-40B4-BE49-F238E27FC236}">
                <a16:creationId xmlns:a16="http://schemas.microsoft.com/office/drawing/2014/main" id="{67AB8152-72FF-56A0-E5AA-1180F3733125}"/>
              </a:ext>
            </a:extLst>
          </p:cNvPr>
          <p:cNvSpPr txBox="1"/>
          <p:nvPr/>
        </p:nvSpPr>
        <p:spPr>
          <a:xfrm>
            <a:off x="5724144" y="2733434"/>
            <a:ext cx="6373368" cy="2862322"/>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2113 Verfügungen über Grundstücke, …; Schenkungen</a:t>
            </a:r>
          </a:p>
          <a:p>
            <a:pPr algn="l">
              <a:buNone/>
            </a:pPr>
            <a:r>
              <a:rPr lang="de-DE" b="0" i="0" dirty="0">
                <a:solidFill>
                  <a:srgbClr val="000000"/>
                </a:solidFill>
                <a:effectLst/>
                <a:latin typeface="Arial" panose="020B0604020202020204" pitchFamily="34" charset="0"/>
              </a:rPr>
              <a:t>(1) Die </a:t>
            </a:r>
            <a:r>
              <a:rPr lang="de-DE" b="1" i="0" dirty="0">
                <a:solidFill>
                  <a:srgbClr val="000000"/>
                </a:solidFill>
                <a:effectLst/>
                <a:latin typeface="Arial" panose="020B0604020202020204" pitchFamily="34" charset="0"/>
              </a:rPr>
              <a:t>Verfügung des Vorerben über ein zur Erbschaft gehörendes Grundstück </a:t>
            </a:r>
            <a:r>
              <a:rPr lang="de-DE" b="0" i="0" dirty="0">
                <a:solidFill>
                  <a:srgbClr val="000000"/>
                </a:solidFill>
                <a:effectLst/>
                <a:latin typeface="Arial" panose="020B0604020202020204" pitchFamily="34" charset="0"/>
              </a:rPr>
              <a:t>oder Recht an einem Grundstück … ist im Falle des Eintritts der Nacherbfolge insoweit </a:t>
            </a:r>
            <a:r>
              <a:rPr lang="de-DE" b="1" i="0" dirty="0">
                <a:solidFill>
                  <a:srgbClr val="000000"/>
                </a:solidFill>
                <a:effectLst/>
                <a:latin typeface="Arial" panose="020B0604020202020204" pitchFamily="34" charset="0"/>
              </a:rPr>
              <a:t>unwirksam, als sie das Recht des Nacherben vereiteln oder beeinträchtigen würde.</a:t>
            </a:r>
          </a:p>
          <a:p>
            <a:pPr algn="l">
              <a:buNone/>
            </a:pPr>
            <a:r>
              <a:rPr lang="de-DE" b="0" i="0" dirty="0">
                <a:solidFill>
                  <a:srgbClr val="000000"/>
                </a:solidFill>
                <a:effectLst/>
                <a:latin typeface="Arial" panose="020B0604020202020204" pitchFamily="34" charset="0"/>
              </a:rPr>
              <a:t>(2) Das Gleiche gilt von der </a:t>
            </a:r>
            <a:r>
              <a:rPr lang="de-DE" b="1" i="0" dirty="0">
                <a:solidFill>
                  <a:srgbClr val="000000"/>
                </a:solidFill>
                <a:effectLst/>
                <a:latin typeface="Arial" panose="020B0604020202020204" pitchFamily="34" charset="0"/>
              </a:rPr>
              <a:t>Verfügung über einen Erbschaftsgegenstand, die unentgeltlich </a:t>
            </a:r>
            <a:r>
              <a:rPr lang="de-DE" b="0" i="0" dirty="0">
                <a:solidFill>
                  <a:srgbClr val="000000"/>
                </a:solidFill>
                <a:effectLst/>
                <a:latin typeface="Arial" panose="020B0604020202020204" pitchFamily="34" charset="0"/>
              </a:rPr>
              <a:t>oder zum Zwecke der Erfüllung eines von dem Vorerben erteilten Schenkungsversprechens erfolgt. …</a:t>
            </a:r>
          </a:p>
        </p:txBody>
      </p:sp>
      <p:sp>
        <p:nvSpPr>
          <p:cNvPr id="12" name="Textfeld 11">
            <a:extLst>
              <a:ext uri="{FF2B5EF4-FFF2-40B4-BE49-F238E27FC236}">
                <a16:creationId xmlns:a16="http://schemas.microsoft.com/office/drawing/2014/main" id="{9EE83D7D-C8F7-5635-E69C-1336AE5C69C9}"/>
              </a:ext>
            </a:extLst>
          </p:cNvPr>
          <p:cNvSpPr txBox="1"/>
          <p:nvPr/>
        </p:nvSpPr>
        <p:spPr>
          <a:xfrm>
            <a:off x="5724144" y="5466546"/>
            <a:ext cx="6117336"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2136 Befreiung des Vorerben</a:t>
            </a:r>
          </a:p>
          <a:p>
            <a:pPr algn="l">
              <a:buNone/>
            </a:pPr>
            <a:r>
              <a:rPr lang="de-DE" b="0" i="0" dirty="0">
                <a:solidFill>
                  <a:srgbClr val="000000"/>
                </a:solidFill>
                <a:effectLst/>
                <a:latin typeface="Arial" panose="020B0604020202020204" pitchFamily="34" charset="0"/>
              </a:rPr>
              <a:t>Der Erblasser kann den Vorerben von den Beschränkungen und Verpflichtungen des § 2113 Abs. 1 und der §§ 2114, 2116 bis 2119, 2123, 2127 bis 2131, 2133, 2134 befreien.</a:t>
            </a:r>
          </a:p>
        </p:txBody>
      </p:sp>
      <p:sp>
        <p:nvSpPr>
          <p:cNvPr id="14" name="Textfeld 13">
            <a:extLst>
              <a:ext uri="{FF2B5EF4-FFF2-40B4-BE49-F238E27FC236}">
                <a16:creationId xmlns:a16="http://schemas.microsoft.com/office/drawing/2014/main" id="{2BF939BC-61C6-B7B9-5D97-E9D82ED3CA44}"/>
              </a:ext>
            </a:extLst>
          </p:cNvPr>
          <p:cNvSpPr txBox="1"/>
          <p:nvPr/>
        </p:nvSpPr>
        <p:spPr>
          <a:xfrm>
            <a:off x="279655" y="5147500"/>
            <a:ext cx="5492495" cy="1477328"/>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2134 Eigennützige Verwendung</a:t>
            </a:r>
          </a:p>
          <a:p>
            <a:pPr algn="l">
              <a:buNone/>
            </a:pPr>
            <a:r>
              <a:rPr lang="de-DE" b="0" i="0" dirty="0">
                <a:solidFill>
                  <a:srgbClr val="000000"/>
                </a:solidFill>
                <a:effectLst/>
                <a:latin typeface="Arial" panose="020B0604020202020204" pitchFamily="34" charset="0"/>
              </a:rPr>
              <a:t>Hat der Vorerbe einen Erbschaftsgegenstand für sich verwendet, so ist er nach dem Eintritt der Nacherbfolge dem Nacherben gegenüber zum Ersatz des Wertes verpflichtet</a:t>
            </a:r>
          </a:p>
        </p:txBody>
      </p:sp>
    </p:spTree>
    <p:extLst>
      <p:ext uri="{BB962C8B-B14F-4D97-AF65-F5344CB8AC3E}">
        <p14:creationId xmlns:p14="http://schemas.microsoft.com/office/powerpoint/2010/main" val="2005594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C0903-8C71-5B1D-F483-DA05197680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4FCD03E-0C33-3099-F564-BF5EB61E779B}"/>
              </a:ext>
            </a:extLst>
          </p:cNvPr>
          <p:cNvSpPr>
            <a:spLocks noGrp="1"/>
          </p:cNvSpPr>
          <p:nvPr>
            <p:ph type="title"/>
          </p:nvPr>
        </p:nvSpPr>
        <p:spPr>
          <a:xfrm>
            <a:off x="1554480" y="315468"/>
            <a:ext cx="8869680" cy="1188720"/>
          </a:xfrm>
        </p:spPr>
        <p:txBody>
          <a:bodyPr>
            <a:normAutofit fontScale="90000"/>
          </a:bodyPr>
          <a:lstStyle/>
          <a:p>
            <a:r>
              <a:rPr lang="de-DE" sz="4000" dirty="0"/>
              <a:t>Entstehung von Vor- und Nacherbschaft</a:t>
            </a:r>
            <a:endParaRPr lang="de-DE" dirty="0"/>
          </a:p>
        </p:txBody>
      </p:sp>
      <p:sp>
        <p:nvSpPr>
          <p:cNvPr id="3" name="Inhaltsplatzhalter 2">
            <a:extLst>
              <a:ext uri="{FF2B5EF4-FFF2-40B4-BE49-F238E27FC236}">
                <a16:creationId xmlns:a16="http://schemas.microsoft.com/office/drawing/2014/main" id="{F0923E74-C06D-7C10-49C2-F7B9306EB512}"/>
              </a:ext>
            </a:extLst>
          </p:cNvPr>
          <p:cNvSpPr>
            <a:spLocks noGrp="1"/>
          </p:cNvSpPr>
          <p:nvPr>
            <p:ph idx="1"/>
          </p:nvPr>
        </p:nvSpPr>
        <p:spPr>
          <a:xfrm>
            <a:off x="94489" y="1878008"/>
            <a:ext cx="5492495" cy="3101983"/>
          </a:xfrm>
        </p:spPr>
        <p:txBody>
          <a:bodyPr>
            <a:normAutofit/>
          </a:bodyPr>
          <a:lstStyle/>
          <a:p>
            <a:r>
              <a:rPr lang="de-DE" sz="3200" dirty="0"/>
              <a:t>ausdrückliche Anordnung im Testament</a:t>
            </a:r>
            <a:endParaRPr lang="de-DE" sz="3000" dirty="0"/>
          </a:p>
          <a:p>
            <a:r>
              <a:rPr lang="de-DE" sz="3200" dirty="0"/>
              <a:t>Aufnahme von Bedingungen im Testament</a:t>
            </a:r>
          </a:p>
          <a:p>
            <a:r>
              <a:rPr lang="de-DE" sz="3200" dirty="0"/>
              <a:t>Wiederverheiratungsklausel!!!</a:t>
            </a:r>
          </a:p>
          <a:p>
            <a:pPr marL="0" indent="0">
              <a:buNone/>
            </a:pPr>
            <a:endParaRPr lang="de-DE" dirty="0"/>
          </a:p>
        </p:txBody>
      </p:sp>
      <p:sp>
        <p:nvSpPr>
          <p:cNvPr id="5" name="Textfeld 4">
            <a:extLst>
              <a:ext uri="{FF2B5EF4-FFF2-40B4-BE49-F238E27FC236}">
                <a16:creationId xmlns:a16="http://schemas.microsoft.com/office/drawing/2014/main" id="{F38B4D7B-8412-C41A-D4B5-D1F4802EE205}"/>
              </a:ext>
            </a:extLst>
          </p:cNvPr>
          <p:cNvSpPr txBox="1"/>
          <p:nvPr/>
        </p:nvSpPr>
        <p:spPr>
          <a:xfrm>
            <a:off x="5692140" y="1878008"/>
            <a:ext cx="6117336" cy="1754326"/>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2103 Anordnung der Herausgabe der Erbschaft</a:t>
            </a:r>
          </a:p>
          <a:p>
            <a:pPr algn="l">
              <a:buNone/>
            </a:pPr>
            <a:r>
              <a:rPr lang="de-DE" b="0" i="0" dirty="0">
                <a:solidFill>
                  <a:srgbClr val="000000"/>
                </a:solidFill>
                <a:effectLst/>
                <a:latin typeface="Arial" panose="020B0604020202020204" pitchFamily="34" charset="0"/>
              </a:rPr>
              <a:t>Hat der Erblasser angeordnet, dass der Erbe mit dem Eintritt eines bestimmten Zeitpunkts oder Ereignisses die Erbschaft einem anderen herausgeben soll, so ist anzunehmen, dass der andere als Nacherbe eingesetzt ist.</a:t>
            </a:r>
          </a:p>
        </p:txBody>
      </p:sp>
    </p:spTree>
    <p:extLst>
      <p:ext uri="{BB962C8B-B14F-4D97-AF65-F5344CB8AC3E}">
        <p14:creationId xmlns:p14="http://schemas.microsoft.com/office/powerpoint/2010/main" val="15786065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BAE62-82B0-02FF-578A-B768296088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AE6FED5-58C9-6BE2-F725-9B92EAD4BF8E}"/>
              </a:ext>
            </a:extLst>
          </p:cNvPr>
          <p:cNvSpPr>
            <a:spLocks noGrp="1"/>
          </p:cNvSpPr>
          <p:nvPr>
            <p:ph type="title"/>
          </p:nvPr>
        </p:nvSpPr>
        <p:spPr>
          <a:xfrm>
            <a:off x="1554480" y="315468"/>
            <a:ext cx="8869680" cy="1188720"/>
          </a:xfrm>
        </p:spPr>
        <p:txBody>
          <a:bodyPr>
            <a:normAutofit fontScale="90000"/>
          </a:bodyPr>
          <a:lstStyle/>
          <a:p>
            <a:r>
              <a:rPr lang="de-DE" sz="4000" dirty="0"/>
              <a:t>Anwendungsbereiche der Vor- und Nacherbschaft</a:t>
            </a:r>
            <a:endParaRPr lang="de-DE" dirty="0"/>
          </a:p>
        </p:txBody>
      </p:sp>
      <p:sp>
        <p:nvSpPr>
          <p:cNvPr id="3" name="Inhaltsplatzhalter 2">
            <a:extLst>
              <a:ext uri="{FF2B5EF4-FFF2-40B4-BE49-F238E27FC236}">
                <a16:creationId xmlns:a16="http://schemas.microsoft.com/office/drawing/2014/main" id="{D2C6F12D-D138-D593-8DDA-61DE49654628}"/>
              </a:ext>
            </a:extLst>
          </p:cNvPr>
          <p:cNvSpPr>
            <a:spLocks noGrp="1"/>
          </p:cNvSpPr>
          <p:nvPr>
            <p:ph idx="1"/>
          </p:nvPr>
        </p:nvSpPr>
        <p:spPr>
          <a:xfrm>
            <a:off x="505969" y="1700784"/>
            <a:ext cx="10978895" cy="4562855"/>
          </a:xfrm>
        </p:spPr>
        <p:txBody>
          <a:bodyPr>
            <a:normAutofit fontScale="40000" lnSpcReduction="20000"/>
          </a:bodyPr>
          <a:lstStyle/>
          <a:p>
            <a:r>
              <a:rPr lang="de-DE" sz="5600" dirty="0"/>
              <a:t>Bedürftigentestament</a:t>
            </a:r>
          </a:p>
          <a:p>
            <a:r>
              <a:rPr lang="de-DE" sz="5600" dirty="0"/>
              <a:t>Behindertentestament</a:t>
            </a:r>
          </a:p>
          <a:p>
            <a:r>
              <a:rPr lang="de-DE" sz="5600" dirty="0"/>
              <a:t>Patchworkfamilien</a:t>
            </a:r>
          </a:p>
          <a:p>
            <a:pPr lvl="1"/>
            <a:r>
              <a:rPr lang="de-DE" sz="5600" dirty="0"/>
              <a:t>Trennungslösung ererbtes Vermögen wird nicht Eigenvermögen des Vorerben</a:t>
            </a:r>
          </a:p>
          <a:p>
            <a:pPr lvl="1"/>
            <a:r>
              <a:rPr lang="de-DE" sz="5600" dirty="0"/>
              <a:t>es entstehen beim Erben zwei getrennte Vermögensmassen</a:t>
            </a:r>
          </a:p>
          <a:p>
            <a:pPr lvl="1"/>
            <a:r>
              <a:rPr lang="de-DE" sz="5600" dirty="0"/>
              <a:t>keine Pflichtteilsansprüche der einseitigen Kinder</a:t>
            </a:r>
          </a:p>
          <a:p>
            <a:pPr lvl="1"/>
            <a:r>
              <a:rPr lang="de-DE" sz="5600" dirty="0"/>
              <a:t>Vermeidung der Erhöhung von Pflichtteilsansprüchen von Stiefkindern</a:t>
            </a:r>
          </a:p>
          <a:p>
            <a:pPr lvl="1"/>
            <a:r>
              <a:rPr lang="de-DE" sz="5600" dirty="0"/>
              <a:t>es gibt ggf. bessere Gestaltungen zur Herbeiführung der Trennungslösung (direkte Erbeinsetzung der Kinder mit Nießbrauch am gesamten Vermögen für den Ehepartner)</a:t>
            </a:r>
          </a:p>
        </p:txBody>
      </p:sp>
    </p:spTree>
    <p:extLst>
      <p:ext uri="{BB962C8B-B14F-4D97-AF65-F5344CB8AC3E}">
        <p14:creationId xmlns:p14="http://schemas.microsoft.com/office/powerpoint/2010/main" val="1811742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BC926-7B05-F4AB-F8DB-3931DD5E665A}"/>
            </a:ext>
          </a:extLst>
        </p:cNvPr>
        <p:cNvGrpSpPr/>
        <p:nvPr/>
      </p:nvGrpSpPr>
      <p:grpSpPr>
        <a:xfrm>
          <a:off x="0" y="0"/>
          <a:ext cx="0" cy="0"/>
          <a:chOff x="0" y="0"/>
          <a:chExt cx="0" cy="0"/>
        </a:xfrm>
      </p:grpSpPr>
      <p:grpSp>
        <p:nvGrpSpPr>
          <p:cNvPr id="4" name="Gruppieren 3">
            <a:extLst>
              <a:ext uri="{FF2B5EF4-FFF2-40B4-BE49-F238E27FC236}">
                <a16:creationId xmlns:a16="http://schemas.microsoft.com/office/drawing/2014/main" id="{7023A3A4-B51D-F22F-4CB4-2E1E3C4ABFFA}"/>
              </a:ext>
            </a:extLst>
          </p:cNvPr>
          <p:cNvGrpSpPr/>
          <p:nvPr/>
        </p:nvGrpSpPr>
        <p:grpSpPr>
          <a:xfrm>
            <a:off x="4348775" y="2643603"/>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EB5F47A7-A833-4915-ED63-AB597997342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B00D0850-4076-FC4E-3834-3D179687350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4581F689-0C8F-712B-965A-62C98545634B}"/>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B20C41C3-0ED5-7387-6BF6-D62872100680}"/>
              </a:ext>
            </a:extLst>
          </p:cNvPr>
          <p:cNvGrpSpPr/>
          <p:nvPr/>
        </p:nvGrpSpPr>
        <p:grpSpPr>
          <a:xfrm>
            <a:off x="4937399" y="3052334"/>
            <a:ext cx="485070" cy="838251"/>
            <a:chOff x="696152" y="3449552"/>
            <a:chExt cx="533650" cy="975935"/>
          </a:xfrm>
        </p:grpSpPr>
        <p:cxnSp>
          <p:nvCxnSpPr>
            <p:cNvPr id="17" name="Gerader Verbinder 16">
              <a:extLst>
                <a:ext uri="{FF2B5EF4-FFF2-40B4-BE49-F238E27FC236}">
                  <a16:creationId xmlns:a16="http://schemas.microsoft.com/office/drawing/2014/main" id="{0642CD25-EC53-8766-DAE8-E7E6E01FF630}"/>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F6157845-6A38-D24B-9F34-6548A4100693}"/>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D06F61C8-8C00-3CF7-8B5A-08F9DF58B1EA}"/>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grpSp>
        <p:nvGrpSpPr>
          <p:cNvPr id="54" name="Gruppieren 53">
            <a:extLst>
              <a:ext uri="{FF2B5EF4-FFF2-40B4-BE49-F238E27FC236}">
                <a16:creationId xmlns:a16="http://schemas.microsoft.com/office/drawing/2014/main" id="{93C4942D-1FD8-20D0-C3B0-2FCB2EBF816B}"/>
              </a:ext>
            </a:extLst>
          </p:cNvPr>
          <p:cNvGrpSpPr/>
          <p:nvPr/>
        </p:nvGrpSpPr>
        <p:grpSpPr>
          <a:xfrm>
            <a:off x="4683327" y="3920517"/>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2504FC80-44C9-8FBD-447E-8292382EB3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BEB83B62-35AF-9706-6A13-F9DB24B0263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3350" y="1750200"/>
              <a:ext cx="914400" cy="914400"/>
            </a:xfrm>
            <a:prstGeom prst="rect">
              <a:avLst/>
            </a:prstGeom>
          </p:spPr>
        </p:pic>
      </p:grpSp>
      <p:sp>
        <p:nvSpPr>
          <p:cNvPr id="159" name="Rechteck 158">
            <a:extLst>
              <a:ext uri="{FF2B5EF4-FFF2-40B4-BE49-F238E27FC236}">
                <a16:creationId xmlns:a16="http://schemas.microsoft.com/office/drawing/2014/main" id="{29D2557C-91C9-93E9-0AB9-B21C64713619}"/>
              </a:ext>
            </a:extLst>
          </p:cNvPr>
          <p:cNvSpPr/>
          <p:nvPr/>
        </p:nvSpPr>
        <p:spPr>
          <a:xfrm>
            <a:off x="4202808" y="337423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1" name="Rechteck 160">
            <a:extLst>
              <a:ext uri="{FF2B5EF4-FFF2-40B4-BE49-F238E27FC236}">
                <a16:creationId xmlns:a16="http://schemas.microsoft.com/office/drawing/2014/main" id="{0C4AE670-696A-FCEF-687B-4AAEA2F2E603}"/>
              </a:ext>
            </a:extLst>
          </p:cNvPr>
          <p:cNvSpPr/>
          <p:nvPr/>
        </p:nvSpPr>
        <p:spPr>
          <a:xfrm>
            <a:off x="5312345" y="3374231"/>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cxnSp>
        <p:nvCxnSpPr>
          <p:cNvPr id="168" name="Gerader Verbinder 167">
            <a:extLst>
              <a:ext uri="{FF2B5EF4-FFF2-40B4-BE49-F238E27FC236}">
                <a16:creationId xmlns:a16="http://schemas.microsoft.com/office/drawing/2014/main" id="{68CAC953-79C3-3B90-FB42-EEFD01CFA1EE}"/>
              </a:ext>
            </a:extLst>
          </p:cNvPr>
          <p:cNvCxnSpPr>
            <a:cxnSpLocks/>
          </p:cNvCxnSpPr>
          <p:nvPr/>
        </p:nvCxnSpPr>
        <p:spPr>
          <a:xfrm>
            <a:off x="4938617" y="3663447"/>
            <a:ext cx="0" cy="224512"/>
          </a:xfrm>
          <a:prstGeom prst="line">
            <a:avLst/>
          </a:prstGeom>
          <a:noFill/>
          <a:ln w="19050" cap="flat" cmpd="sng" algn="ctr">
            <a:solidFill>
              <a:srgbClr val="4EA72E"/>
            </a:solidFill>
            <a:prstDash val="solid"/>
            <a:miter lim="800000"/>
          </a:ln>
          <a:effectLst/>
        </p:spPr>
      </p:cxnSp>
      <p:cxnSp>
        <p:nvCxnSpPr>
          <p:cNvPr id="10" name="Gerader Verbinder 9">
            <a:extLst>
              <a:ext uri="{FF2B5EF4-FFF2-40B4-BE49-F238E27FC236}">
                <a16:creationId xmlns:a16="http://schemas.microsoft.com/office/drawing/2014/main" id="{1EC128FA-A66B-00CF-1524-ADB64FDA80D5}"/>
              </a:ext>
            </a:extLst>
          </p:cNvPr>
          <p:cNvCxnSpPr/>
          <p:nvPr/>
        </p:nvCxnSpPr>
        <p:spPr>
          <a:xfrm>
            <a:off x="3227548" y="3052334"/>
            <a:ext cx="1148659" cy="0"/>
          </a:xfrm>
          <a:prstGeom prst="line">
            <a:avLst/>
          </a:prstGeom>
        </p:spPr>
        <p:style>
          <a:lnRef idx="1">
            <a:schemeClr val="dk1"/>
          </a:lnRef>
          <a:fillRef idx="0">
            <a:schemeClr val="dk1"/>
          </a:fillRef>
          <a:effectRef idx="0">
            <a:schemeClr val="dk1"/>
          </a:effectRef>
          <a:fontRef idx="minor">
            <a:schemeClr val="tx1"/>
          </a:fontRef>
        </p:style>
      </p:cxnSp>
      <p:cxnSp>
        <p:nvCxnSpPr>
          <p:cNvPr id="15" name="Gerader Verbinder 14">
            <a:extLst>
              <a:ext uri="{FF2B5EF4-FFF2-40B4-BE49-F238E27FC236}">
                <a16:creationId xmlns:a16="http://schemas.microsoft.com/office/drawing/2014/main" id="{742BD85E-4517-FF1C-169F-CE0BA77CF86B}"/>
              </a:ext>
            </a:extLst>
          </p:cNvPr>
          <p:cNvCxnSpPr/>
          <p:nvPr/>
        </p:nvCxnSpPr>
        <p:spPr>
          <a:xfrm>
            <a:off x="3227765" y="3052334"/>
            <a:ext cx="0" cy="629674"/>
          </a:xfrm>
          <a:prstGeom prst="line">
            <a:avLst/>
          </a:prstGeom>
        </p:spPr>
        <p:style>
          <a:lnRef idx="1">
            <a:schemeClr val="dk1"/>
          </a:lnRef>
          <a:fillRef idx="0">
            <a:schemeClr val="dk1"/>
          </a:fillRef>
          <a:effectRef idx="0">
            <a:schemeClr val="dk1"/>
          </a:effectRef>
          <a:fontRef idx="minor">
            <a:schemeClr val="tx1"/>
          </a:fontRef>
        </p:style>
      </p:cxnSp>
      <p:grpSp>
        <p:nvGrpSpPr>
          <p:cNvPr id="30" name="Gruppieren 29">
            <a:extLst>
              <a:ext uri="{FF2B5EF4-FFF2-40B4-BE49-F238E27FC236}">
                <a16:creationId xmlns:a16="http://schemas.microsoft.com/office/drawing/2014/main" id="{F2B07DCA-3ED9-005A-C498-156CC4225103}"/>
              </a:ext>
            </a:extLst>
          </p:cNvPr>
          <p:cNvGrpSpPr/>
          <p:nvPr/>
        </p:nvGrpSpPr>
        <p:grpSpPr>
          <a:xfrm>
            <a:off x="2685221" y="3920517"/>
            <a:ext cx="993213" cy="829674"/>
            <a:chOff x="133350" y="1750200"/>
            <a:chExt cx="1828800" cy="914400"/>
          </a:xfrm>
          <a:solidFill>
            <a:srgbClr val="00B050"/>
          </a:solidFill>
        </p:grpSpPr>
        <p:pic>
          <p:nvPicPr>
            <p:cNvPr id="33" name="Grafik 32" descr="Mann mit einfarbiger Füllung">
              <a:extLst>
                <a:ext uri="{FF2B5EF4-FFF2-40B4-BE49-F238E27FC236}">
                  <a16:creationId xmlns:a16="http://schemas.microsoft.com/office/drawing/2014/main" id="{5093CCB1-B366-B27F-0DDB-192B5BC2DE8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47750" y="1750200"/>
              <a:ext cx="914400" cy="914400"/>
            </a:xfrm>
            <a:prstGeom prst="rect">
              <a:avLst/>
            </a:prstGeom>
          </p:spPr>
        </p:pic>
        <p:pic>
          <p:nvPicPr>
            <p:cNvPr id="34" name="Grafik 33" descr="Frau mit einfarbiger Füllung">
              <a:extLst>
                <a:ext uri="{FF2B5EF4-FFF2-40B4-BE49-F238E27FC236}">
                  <a16:creationId xmlns:a16="http://schemas.microsoft.com/office/drawing/2014/main" id="{1C779C55-5C32-442A-6A46-F804D0291C3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33350" y="1750200"/>
              <a:ext cx="914400" cy="914400"/>
            </a:xfrm>
            <a:prstGeom prst="rect">
              <a:avLst/>
            </a:prstGeom>
          </p:spPr>
        </p:pic>
      </p:grpSp>
      <p:cxnSp>
        <p:nvCxnSpPr>
          <p:cNvPr id="36" name="Gerader Verbinder 35">
            <a:extLst>
              <a:ext uri="{FF2B5EF4-FFF2-40B4-BE49-F238E27FC236}">
                <a16:creationId xmlns:a16="http://schemas.microsoft.com/office/drawing/2014/main" id="{718EFA7B-1186-6639-FD89-E42C072B3E70}"/>
              </a:ext>
            </a:extLst>
          </p:cNvPr>
          <p:cNvCxnSpPr/>
          <p:nvPr/>
        </p:nvCxnSpPr>
        <p:spPr>
          <a:xfrm>
            <a:off x="2979461" y="3682008"/>
            <a:ext cx="496607" cy="0"/>
          </a:xfrm>
          <a:prstGeom prst="line">
            <a:avLst/>
          </a:prstGeom>
        </p:spPr>
        <p:style>
          <a:lnRef idx="1">
            <a:schemeClr val="dk1"/>
          </a:lnRef>
          <a:fillRef idx="0">
            <a:schemeClr val="dk1"/>
          </a:fillRef>
          <a:effectRef idx="0">
            <a:schemeClr val="dk1"/>
          </a:effectRef>
          <a:fontRef idx="minor">
            <a:schemeClr val="tx1"/>
          </a:fontRef>
        </p:style>
      </p:cxnSp>
      <p:cxnSp>
        <p:nvCxnSpPr>
          <p:cNvPr id="38" name="Gerader Verbinder 37">
            <a:extLst>
              <a:ext uri="{FF2B5EF4-FFF2-40B4-BE49-F238E27FC236}">
                <a16:creationId xmlns:a16="http://schemas.microsoft.com/office/drawing/2014/main" id="{DBC9C48E-FEC6-8789-5EE0-4933D9CE0AA4}"/>
              </a:ext>
            </a:extLst>
          </p:cNvPr>
          <p:cNvCxnSpPr>
            <a:cxnSpLocks/>
          </p:cNvCxnSpPr>
          <p:nvPr/>
        </p:nvCxnSpPr>
        <p:spPr>
          <a:xfrm>
            <a:off x="3483021" y="3696005"/>
            <a:ext cx="0" cy="224512"/>
          </a:xfrm>
          <a:prstGeom prst="line">
            <a:avLst/>
          </a:prstGeom>
          <a:noFill/>
          <a:ln w="9525" cap="flat" cmpd="sng" algn="ctr">
            <a:solidFill>
              <a:schemeClr val="tx1"/>
            </a:solidFill>
            <a:prstDash val="solid"/>
            <a:miter lim="800000"/>
          </a:ln>
          <a:effectLst/>
        </p:spPr>
      </p:cxnSp>
      <p:cxnSp>
        <p:nvCxnSpPr>
          <p:cNvPr id="39" name="Gerader Verbinder 38">
            <a:extLst>
              <a:ext uri="{FF2B5EF4-FFF2-40B4-BE49-F238E27FC236}">
                <a16:creationId xmlns:a16="http://schemas.microsoft.com/office/drawing/2014/main" id="{6FDC70D7-CF42-3AE4-CB37-C3DFB885EC3C}"/>
              </a:ext>
            </a:extLst>
          </p:cNvPr>
          <p:cNvCxnSpPr>
            <a:cxnSpLocks/>
          </p:cNvCxnSpPr>
          <p:nvPr/>
        </p:nvCxnSpPr>
        <p:spPr>
          <a:xfrm>
            <a:off x="2979461" y="3703591"/>
            <a:ext cx="0" cy="224512"/>
          </a:xfrm>
          <a:prstGeom prst="line">
            <a:avLst/>
          </a:prstGeom>
          <a:noFill/>
          <a:ln w="9525" cap="flat" cmpd="sng" algn="ctr">
            <a:solidFill>
              <a:schemeClr val="tx1"/>
            </a:solidFill>
            <a:prstDash val="solid"/>
            <a:miter lim="800000"/>
          </a:ln>
          <a:effectLst/>
        </p:spPr>
      </p:cxnSp>
      <p:sp>
        <p:nvSpPr>
          <p:cNvPr id="42" name="Textfeld 41">
            <a:extLst>
              <a:ext uri="{FF2B5EF4-FFF2-40B4-BE49-F238E27FC236}">
                <a16:creationId xmlns:a16="http://schemas.microsoft.com/office/drawing/2014/main" id="{25BF65DD-1117-1D7B-5E04-8BD6A5CCEC98}"/>
              </a:ext>
            </a:extLst>
          </p:cNvPr>
          <p:cNvSpPr txBox="1"/>
          <p:nvPr/>
        </p:nvSpPr>
        <p:spPr>
          <a:xfrm>
            <a:off x="6360415" y="758380"/>
            <a:ext cx="5492495" cy="1477328"/>
          </a:xfrm>
          <a:prstGeom prst="rect">
            <a:avLst/>
          </a:prstGeom>
          <a:noFill/>
        </p:spPr>
        <p:txBody>
          <a:bodyPr wrap="square">
            <a:spAutoFit/>
          </a:bodyPr>
          <a:lstStyle/>
          <a:p>
            <a:pPr algn="l">
              <a:buNone/>
            </a:pPr>
            <a:r>
              <a:rPr lang="de-DE" b="0" i="0" dirty="0">
                <a:solidFill>
                  <a:srgbClr val="000000"/>
                </a:solidFill>
                <a:effectLst/>
                <a:latin typeface="Arial" panose="020B0604020202020204" pitchFamily="34" charset="0"/>
              </a:rPr>
              <a:t>Erblasser hat ein Barvermögen von 100.000 €. Die Ehefrau ebenfalls 100.000 €. </a:t>
            </a:r>
            <a:r>
              <a:rPr lang="de-DE" dirty="0">
                <a:solidFill>
                  <a:srgbClr val="000000"/>
                </a:solidFill>
                <a:latin typeface="Arial" panose="020B0604020202020204" pitchFamily="34" charset="0"/>
              </a:rPr>
              <a:t>Berliner Testament. Ehefrau wird alleinige Vollerbin. Erben des Längerlebenden sollen die gemeinsamen Kinder werden. </a:t>
            </a:r>
          </a:p>
        </p:txBody>
      </p:sp>
      <p:sp>
        <p:nvSpPr>
          <p:cNvPr id="51" name="Textfeld 50">
            <a:extLst>
              <a:ext uri="{FF2B5EF4-FFF2-40B4-BE49-F238E27FC236}">
                <a16:creationId xmlns:a16="http://schemas.microsoft.com/office/drawing/2014/main" id="{38DE763F-E6FF-5B92-4A1D-C282AB11489C}"/>
              </a:ext>
            </a:extLst>
          </p:cNvPr>
          <p:cNvSpPr txBox="1"/>
          <p:nvPr/>
        </p:nvSpPr>
        <p:spPr>
          <a:xfrm>
            <a:off x="6371733" y="2297037"/>
            <a:ext cx="5492495" cy="1477328"/>
          </a:xfrm>
          <a:prstGeom prst="rect">
            <a:avLst/>
          </a:prstGeom>
          <a:noFill/>
        </p:spPr>
        <p:txBody>
          <a:bodyPr wrap="square">
            <a:spAutoFit/>
          </a:bodyPr>
          <a:lstStyle/>
          <a:p>
            <a:pPr algn="l">
              <a:buNone/>
            </a:pPr>
            <a:r>
              <a:rPr lang="de-DE" b="0" i="0" dirty="0">
                <a:solidFill>
                  <a:srgbClr val="000000"/>
                </a:solidFill>
                <a:effectLst/>
                <a:latin typeface="Arial" panose="020B0604020202020204" pitchFamily="34" charset="0"/>
              </a:rPr>
              <a:t>Problem bei der </a:t>
            </a:r>
            <a:r>
              <a:rPr lang="de-DE" b="1" i="0" dirty="0">
                <a:solidFill>
                  <a:srgbClr val="000000"/>
                </a:solidFill>
                <a:effectLst/>
                <a:latin typeface="Arial" panose="020B0604020202020204" pitchFamily="34" charset="0"/>
              </a:rPr>
              <a:t>Einheitslösung</a:t>
            </a:r>
            <a:r>
              <a:rPr lang="de-DE" b="0" i="0" dirty="0">
                <a:solidFill>
                  <a:srgbClr val="000000"/>
                </a:solidFill>
                <a:effectLst/>
                <a:latin typeface="Arial" panose="020B0604020202020204" pitchFamily="34" charset="0"/>
              </a:rPr>
              <a:t>: Die 100.000 € des Mannes werden Eigenvermögen der Ehefrau. Die Ehefrau hat nunmehr 200.000 €. Nach dem Tode der Ehefrau haben die enterbten roten Kinder einen Pflichtteilsanspruch von 1/8, also jeweils 25.000 €.</a:t>
            </a:r>
            <a:endParaRPr lang="de-DE" dirty="0">
              <a:solidFill>
                <a:srgbClr val="000000"/>
              </a:solidFill>
              <a:latin typeface="Arial" panose="020B0604020202020204" pitchFamily="34" charset="0"/>
            </a:endParaRPr>
          </a:p>
        </p:txBody>
      </p:sp>
      <p:sp>
        <p:nvSpPr>
          <p:cNvPr id="52" name="Textfeld 51">
            <a:extLst>
              <a:ext uri="{FF2B5EF4-FFF2-40B4-BE49-F238E27FC236}">
                <a16:creationId xmlns:a16="http://schemas.microsoft.com/office/drawing/2014/main" id="{7A779F37-00BF-18A9-8E62-05E07B84B38B}"/>
              </a:ext>
            </a:extLst>
          </p:cNvPr>
          <p:cNvSpPr txBox="1"/>
          <p:nvPr/>
        </p:nvSpPr>
        <p:spPr>
          <a:xfrm>
            <a:off x="6401167" y="3887959"/>
            <a:ext cx="5492495" cy="2308324"/>
          </a:xfrm>
          <a:prstGeom prst="rect">
            <a:avLst/>
          </a:prstGeom>
          <a:noFill/>
        </p:spPr>
        <p:txBody>
          <a:bodyPr wrap="square">
            <a:spAutoFit/>
          </a:bodyPr>
          <a:lstStyle/>
          <a:p>
            <a:pPr algn="l">
              <a:buNone/>
            </a:pPr>
            <a:r>
              <a:rPr lang="de-DE" b="1" i="0" dirty="0">
                <a:solidFill>
                  <a:srgbClr val="000000"/>
                </a:solidFill>
                <a:effectLst/>
                <a:latin typeface="Arial" panose="020B0604020202020204" pitchFamily="34" charset="0"/>
              </a:rPr>
              <a:t>Trennungslösung</a:t>
            </a:r>
            <a:r>
              <a:rPr lang="de-DE" b="0" i="0" dirty="0">
                <a:solidFill>
                  <a:srgbClr val="000000"/>
                </a:solidFill>
                <a:effectLst/>
                <a:latin typeface="Arial" panose="020B0604020202020204" pitchFamily="34" charset="0"/>
              </a:rPr>
              <a:t>: Bei der Ehefrau entstehen 2 Vermögensmassen. Das Eigenvermögen in Höhe von 100.000 € und das ererbte Vermögen in Höhe von 100.000 €. Nach dem Tode der Ehefrau berechnet sich der Pflichtteilsanspruch der enterbten Kinder nur aus dem Eigenvermögen der Ehefrau, also 1/8 von 100.000 € und beträgt jeweils 12.500 €. </a:t>
            </a:r>
            <a:endParaRPr lang="de-DE" dirty="0">
              <a:solidFill>
                <a:srgbClr val="000000"/>
              </a:solidFill>
              <a:latin typeface="Arial" panose="020B0604020202020204" pitchFamily="34" charset="0"/>
            </a:endParaRPr>
          </a:p>
        </p:txBody>
      </p:sp>
    </p:spTree>
    <p:extLst>
      <p:ext uri="{BB962C8B-B14F-4D97-AF65-F5344CB8AC3E}">
        <p14:creationId xmlns:p14="http://schemas.microsoft.com/office/powerpoint/2010/main" val="2264314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1" grpId="0"/>
      <p:bldP spid="5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4C85-AF64-1816-B0E6-5E14EB4E5E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1B565BC-9747-6D8D-F653-C2E2AF7BA32C}"/>
              </a:ext>
            </a:extLst>
          </p:cNvPr>
          <p:cNvSpPr>
            <a:spLocks noGrp="1"/>
          </p:cNvSpPr>
          <p:nvPr>
            <p:ph type="title"/>
          </p:nvPr>
        </p:nvSpPr>
        <p:spPr>
          <a:xfrm>
            <a:off x="1554480" y="315468"/>
            <a:ext cx="8869680" cy="1188720"/>
          </a:xfrm>
        </p:spPr>
        <p:txBody>
          <a:bodyPr>
            <a:normAutofit/>
          </a:bodyPr>
          <a:lstStyle/>
          <a:p>
            <a:r>
              <a:rPr lang="de-DE" sz="4000" dirty="0"/>
              <a:t>Risiko von Beschränkungen</a:t>
            </a:r>
            <a:endParaRPr lang="de-DE" dirty="0"/>
          </a:p>
        </p:txBody>
      </p:sp>
      <p:sp>
        <p:nvSpPr>
          <p:cNvPr id="7" name="Textfeld 6">
            <a:extLst>
              <a:ext uri="{FF2B5EF4-FFF2-40B4-BE49-F238E27FC236}">
                <a16:creationId xmlns:a16="http://schemas.microsoft.com/office/drawing/2014/main" id="{6878520A-42FB-EA20-1D43-C68A65DCB5E2}"/>
              </a:ext>
            </a:extLst>
          </p:cNvPr>
          <p:cNvSpPr txBox="1"/>
          <p:nvPr/>
        </p:nvSpPr>
        <p:spPr>
          <a:xfrm>
            <a:off x="2148840" y="1739128"/>
            <a:ext cx="7799832" cy="2862322"/>
          </a:xfrm>
          <a:prstGeom prst="rect">
            <a:avLst/>
          </a:prstGeom>
          <a:noFill/>
        </p:spPr>
        <p:txBody>
          <a:bodyPr wrap="square">
            <a:spAutoFit/>
          </a:bodyPr>
          <a:lstStyle/>
          <a:p>
            <a:pPr algn="ctr">
              <a:buNone/>
            </a:pPr>
            <a:r>
              <a:rPr lang="de-DE" b="1" i="0" dirty="0">
                <a:solidFill>
                  <a:srgbClr val="000000"/>
                </a:solidFill>
                <a:effectLst/>
                <a:latin typeface="Arial" panose="020B0604020202020204" pitchFamily="34" charset="0"/>
              </a:rPr>
              <a:t>§ 2306 Beschränkungen und Beschwerungen</a:t>
            </a:r>
          </a:p>
          <a:p>
            <a:pPr algn="l">
              <a:buNone/>
            </a:pPr>
            <a:r>
              <a:rPr lang="de-DE" b="0" i="0" dirty="0">
                <a:solidFill>
                  <a:srgbClr val="000000"/>
                </a:solidFill>
                <a:effectLst/>
                <a:latin typeface="Arial" panose="020B0604020202020204" pitchFamily="34" charset="0"/>
              </a:rPr>
              <a:t>(1) Ist ein </a:t>
            </a:r>
            <a:r>
              <a:rPr lang="de-DE" b="1" i="0" dirty="0">
                <a:solidFill>
                  <a:srgbClr val="000000"/>
                </a:solidFill>
                <a:effectLst/>
                <a:latin typeface="Arial" panose="020B0604020202020204" pitchFamily="34" charset="0"/>
              </a:rPr>
              <a:t>als Erbe berufener Pflichtteilsberechtigter durch die Einsetzung eines Nacherben, die Ernennung eines Testamentsvollstreckers oder eine Teilungsanordnung beschränkt oder ist er mit einem Vermächtnis oder einer Auflage beschwert, so kann er den Pflichtteil verlangen, wenn er den Erbteil ausschlägt</a:t>
            </a:r>
            <a:r>
              <a:rPr lang="de-DE" b="0" i="0" dirty="0">
                <a:solidFill>
                  <a:srgbClr val="000000"/>
                </a:solidFill>
                <a:effectLst/>
                <a:latin typeface="Arial" panose="020B0604020202020204" pitchFamily="34" charset="0"/>
              </a:rPr>
              <a:t>; die Ausschlagungsfrist beginnt erst, wenn der Pflichtteilsberechtigte von der Beschränkung oder der Beschwerung Kenntnis erlangt.</a:t>
            </a:r>
          </a:p>
          <a:p>
            <a:pPr algn="l">
              <a:buNone/>
            </a:pPr>
            <a:r>
              <a:rPr lang="de-DE" b="0" i="0" dirty="0">
                <a:solidFill>
                  <a:srgbClr val="000000"/>
                </a:solidFill>
                <a:effectLst/>
                <a:latin typeface="Arial" panose="020B0604020202020204" pitchFamily="34" charset="0"/>
              </a:rPr>
              <a:t>(2) Einer Beschränkung der Erbeinsetzung steht es gleich, wenn der Pflichtteilsberechtigte als Nacherbe eingesetzt ist.</a:t>
            </a:r>
          </a:p>
        </p:txBody>
      </p:sp>
    </p:spTree>
    <p:extLst>
      <p:ext uri="{BB962C8B-B14F-4D97-AF65-F5344CB8AC3E}">
        <p14:creationId xmlns:p14="http://schemas.microsoft.com/office/powerpoint/2010/main" val="33847670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4F6CC-DD25-4048-267D-D6FBAEB896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BCB20A-BCE8-A495-9248-C0034FB11188}"/>
              </a:ext>
            </a:extLst>
          </p:cNvPr>
          <p:cNvSpPr>
            <a:spLocks noGrp="1"/>
          </p:cNvSpPr>
          <p:nvPr>
            <p:ph type="title"/>
          </p:nvPr>
        </p:nvSpPr>
        <p:spPr>
          <a:xfrm>
            <a:off x="1554480" y="315468"/>
            <a:ext cx="8869680" cy="1188720"/>
          </a:xfrm>
        </p:spPr>
        <p:txBody>
          <a:bodyPr>
            <a:normAutofit fontScale="90000"/>
          </a:bodyPr>
          <a:lstStyle/>
          <a:p>
            <a:r>
              <a:rPr lang="de-DE" sz="4000" dirty="0"/>
              <a:t>Wie kann sich der Erbe legitimieren?</a:t>
            </a:r>
            <a:endParaRPr lang="de-DE" dirty="0"/>
          </a:p>
        </p:txBody>
      </p:sp>
      <p:sp>
        <p:nvSpPr>
          <p:cNvPr id="5" name="Inhaltsplatzhalter 4">
            <a:extLst>
              <a:ext uri="{FF2B5EF4-FFF2-40B4-BE49-F238E27FC236}">
                <a16:creationId xmlns:a16="http://schemas.microsoft.com/office/drawing/2014/main" id="{02C6573B-7F74-C8FB-DAB7-FED349471446}"/>
              </a:ext>
            </a:extLst>
          </p:cNvPr>
          <p:cNvSpPr>
            <a:spLocks noGrp="1"/>
          </p:cNvSpPr>
          <p:nvPr>
            <p:ph idx="1"/>
          </p:nvPr>
        </p:nvSpPr>
        <p:spPr>
          <a:xfrm>
            <a:off x="1307592" y="1801368"/>
            <a:ext cx="9272016" cy="3938659"/>
          </a:xfrm>
        </p:spPr>
        <p:txBody>
          <a:bodyPr/>
          <a:lstStyle/>
          <a:p>
            <a:r>
              <a:rPr lang="de-DE" sz="2400" dirty="0"/>
              <a:t>grds. Vonselbsterwerb</a:t>
            </a:r>
          </a:p>
          <a:p>
            <a:r>
              <a:rPr lang="de-DE" sz="2400" dirty="0"/>
              <a:t>ggf. Nachweis der Erbenstellung erforderlich</a:t>
            </a:r>
          </a:p>
          <a:p>
            <a:pPr lvl="1"/>
            <a:r>
              <a:rPr lang="de-DE" sz="2000" dirty="0"/>
              <a:t>zur Berichtigung des Grundbuches, Handelsregisters</a:t>
            </a:r>
          </a:p>
          <a:p>
            <a:pPr lvl="1"/>
            <a:r>
              <a:rPr lang="de-DE" sz="2000" dirty="0"/>
              <a:t>zur Umschreibung von Bankkonten</a:t>
            </a:r>
          </a:p>
          <a:p>
            <a:r>
              <a:rPr lang="de-DE" sz="2400" dirty="0"/>
              <a:t>teilweise muss Nachweis durch öffentlich beglaubigte Urkunden erbracht werden</a:t>
            </a:r>
          </a:p>
          <a:p>
            <a:pPr lvl="1"/>
            <a:r>
              <a:rPr lang="de-DE" sz="2000" dirty="0"/>
              <a:t>notarielles Testament</a:t>
            </a:r>
          </a:p>
          <a:p>
            <a:pPr lvl="1"/>
            <a:r>
              <a:rPr lang="de-DE" sz="2000" dirty="0"/>
              <a:t>Erbschein</a:t>
            </a:r>
          </a:p>
          <a:p>
            <a:pPr lvl="1"/>
            <a:endParaRPr lang="de-DE" dirty="0"/>
          </a:p>
        </p:txBody>
      </p:sp>
    </p:spTree>
    <p:extLst>
      <p:ext uri="{BB962C8B-B14F-4D97-AF65-F5344CB8AC3E}">
        <p14:creationId xmlns:p14="http://schemas.microsoft.com/office/powerpoint/2010/main" val="12401239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B1080-A66E-8F96-2E28-BA34084351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FB67D7-84CE-44E7-630B-BB153AF8ECF0}"/>
              </a:ext>
            </a:extLst>
          </p:cNvPr>
          <p:cNvSpPr>
            <a:spLocks noGrp="1"/>
          </p:cNvSpPr>
          <p:nvPr>
            <p:ph type="title"/>
          </p:nvPr>
        </p:nvSpPr>
        <p:spPr>
          <a:xfrm>
            <a:off x="1554480" y="109728"/>
            <a:ext cx="8869680" cy="1504188"/>
          </a:xfrm>
        </p:spPr>
        <p:txBody>
          <a:bodyPr>
            <a:normAutofit fontScale="90000"/>
          </a:bodyPr>
          <a:lstStyle/>
          <a:p>
            <a:r>
              <a:rPr lang="de-DE" sz="4000" dirty="0"/>
              <a:t>Erbschaftssteuer</a:t>
            </a:r>
            <a:br>
              <a:rPr lang="de-DE" sz="4000" dirty="0"/>
            </a:br>
            <a:r>
              <a:rPr lang="de-DE" sz="4000" dirty="0"/>
              <a:t>Persönliche Freibeträge und Steuerklassen</a:t>
            </a:r>
            <a:endParaRPr lang="de-DE" dirty="0"/>
          </a:p>
        </p:txBody>
      </p:sp>
      <p:graphicFrame>
        <p:nvGraphicFramePr>
          <p:cNvPr id="11" name="Inhaltsplatzhalter 10">
            <a:extLst>
              <a:ext uri="{FF2B5EF4-FFF2-40B4-BE49-F238E27FC236}">
                <a16:creationId xmlns:a16="http://schemas.microsoft.com/office/drawing/2014/main" id="{6601BA89-EF3A-C179-332D-CA7FBBECDF15}"/>
              </a:ext>
            </a:extLst>
          </p:cNvPr>
          <p:cNvGraphicFramePr>
            <a:graphicFrameLocks noGrp="1"/>
          </p:cNvGraphicFramePr>
          <p:nvPr>
            <p:ph idx="1"/>
            <p:extLst>
              <p:ext uri="{D42A27DB-BD31-4B8C-83A1-F6EECF244321}">
                <p14:modId xmlns:p14="http://schemas.microsoft.com/office/powerpoint/2010/main" val="3527374932"/>
              </p:ext>
            </p:extLst>
          </p:nvPr>
        </p:nvGraphicFramePr>
        <p:xfrm>
          <a:off x="2105025" y="1692022"/>
          <a:ext cx="7505700" cy="4475608"/>
        </p:xfrm>
        <a:graphic>
          <a:graphicData uri="http://schemas.openxmlformats.org/drawingml/2006/table">
            <a:tbl>
              <a:tblPr firstRow="1" firstCol="1" bandRow="1">
                <a:tableStyleId>{21E4AEA4-8DFA-4A89-87EB-49C32662AFE0}</a:tableStyleId>
              </a:tblPr>
              <a:tblGrid>
                <a:gridCol w="4096355">
                  <a:extLst>
                    <a:ext uri="{9D8B030D-6E8A-4147-A177-3AD203B41FA5}">
                      <a16:colId xmlns:a16="http://schemas.microsoft.com/office/drawing/2014/main" val="943247852"/>
                    </a:ext>
                  </a:extLst>
                </a:gridCol>
                <a:gridCol w="1819978">
                  <a:extLst>
                    <a:ext uri="{9D8B030D-6E8A-4147-A177-3AD203B41FA5}">
                      <a16:colId xmlns:a16="http://schemas.microsoft.com/office/drawing/2014/main" val="1494032151"/>
                    </a:ext>
                  </a:extLst>
                </a:gridCol>
                <a:gridCol w="1589367">
                  <a:extLst>
                    <a:ext uri="{9D8B030D-6E8A-4147-A177-3AD203B41FA5}">
                      <a16:colId xmlns:a16="http://schemas.microsoft.com/office/drawing/2014/main" val="1595463099"/>
                    </a:ext>
                  </a:extLst>
                </a:gridCol>
              </a:tblGrid>
              <a:tr h="494559">
                <a:tc>
                  <a:txBody>
                    <a:bodyPr/>
                    <a:lstStyle/>
                    <a:p>
                      <a:pPr algn="ctr">
                        <a:lnSpc>
                          <a:spcPct val="107000"/>
                        </a:lnSpc>
                        <a:spcAft>
                          <a:spcPts val="800"/>
                        </a:spcAft>
                        <a:buNone/>
                      </a:pPr>
                      <a:r>
                        <a:rPr lang="de-DE" sz="1400" dirty="0">
                          <a:solidFill>
                            <a:sysClr val="windowText" lastClr="000000"/>
                          </a:solidFill>
                          <a:effectLst/>
                        </a:rPr>
                        <a:t>Freibeträge und Steuerklassen für …</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solidFill>
                            <a:sysClr val="windowText" lastClr="000000"/>
                          </a:solidFill>
                          <a:effectLst/>
                        </a:rPr>
                        <a:t>Freibetrag (§ 16 ErbStG)</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solidFill>
                            <a:sysClr val="windowText" lastClr="000000"/>
                          </a:solidFill>
                          <a:effectLst/>
                        </a:rPr>
                        <a:t>Steuerklasse (§ 15 ErbStG)</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11152256"/>
                  </a:ext>
                </a:extLst>
              </a:tr>
              <a:tr h="494559">
                <a:tc>
                  <a:txBody>
                    <a:bodyPr/>
                    <a:lstStyle/>
                    <a:p>
                      <a:pPr algn="just">
                        <a:lnSpc>
                          <a:spcPct val="107000"/>
                        </a:lnSpc>
                        <a:spcAft>
                          <a:spcPts val="800"/>
                        </a:spcAft>
                        <a:buNone/>
                      </a:pPr>
                      <a:r>
                        <a:rPr lang="de-DE" sz="1400" dirty="0">
                          <a:solidFill>
                            <a:sysClr val="windowText" lastClr="000000"/>
                          </a:solidFill>
                          <a:effectLst/>
                        </a:rPr>
                        <a:t>Ehepartner und Lebenspartner einer eingetragenen Lebenspartnerschaft</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500.000,00 €</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a:effectLst/>
                        </a:rPr>
                        <a:t>I.</a:t>
                      </a:r>
                      <a:endParaRPr lang="de-DE"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8771423"/>
                  </a:ext>
                </a:extLst>
              </a:tr>
              <a:tr h="747982">
                <a:tc>
                  <a:txBody>
                    <a:bodyPr/>
                    <a:lstStyle/>
                    <a:p>
                      <a:pPr algn="just">
                        <a:lnSpc>
                          <a:spcPct val="107000"/>
                        </a:lnSpc>
                        <a:spcAft>
                          <a:spcPts val="800"/>
                        </a:spcAft>
                        <a:buNone/>
                      </a:pPr>
                      <a:r>
                        <a:rPr lang="de-DE" sz="1400" dirty="0">
                          <a:solidFill>
                            <a:sysClr val="windowText" lastClr="000000"/>
                          </a:solidFill>
                          <a:effectLst/>
                        </a:rPr>
                        <a:t>Kinder und Enkelkinder, deren Eltern verstorben sind, sowie für Stief- und Adoptivkinder</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400.000,00 €</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a:effectLst/>
                        </a:rPr>
                        <a:t>I.</a:t>
                      </a:r>
                      <a:endParaRPr lang="de-DE"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36929593"/>
                  </a:ext>
                </a:extLst>
              </a:tr>
              <a:tr h="241135">
                <a:tc>
                  <a:txBody>
                    <a:bodyPr/>
                    <a:lstStyle/>
                    <a:p>
                      <a:pPr algn="just">
                        <a:lnSpc>
                          <a:spcPct val="107000"/>
                        </a:lnSpc>
                        <a:spcAft>
                          <a:spcPts val="800"/>
                        </a:spcAft>
                        <a:buNone/>
                      </a:pPr>
                      <a:r>
                        <a:rPr lang="de-DE" sz="1400">
                          <a:solidFill>
                            <a:sysClr val="windowText" lastClr="000000"/>
                          </a:solidFill>
                          <a:effectLst/>
                        </a:rPr>
                        <a:t>Enkelkinder</a:t>
                      </a:r>
                      <a:endParaRPr lang="de-DE" sz="140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200.000,00 €</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a:effectLst/>
                        </a:rPr>
                        <a:t>I.</a:t>
                      </a:r>
                      <a:endParaRPr lang="de-DE"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35283624"/>
                  </a:ext>
                </a:extLst>
              </a:tr>
              <a:tr h="494559">
                <a:tc>
                  <a:txBody>
                    <a:bodyPr/>
                    <a:lstStyle/>
                    <a:p>
                      <a:pPr algn="just">
                        <a:lnSpc>
                          <a:spcPct val="107000"/>
                        </a:lnSpc>
                        <a:spcAft>
                          <a:spcPts val="800"/>
                        </a:spcAft>
                        <a:buNone/>
                      </a:pPr>
                      <a:r>
                        <a:rPr lang="de-DE" sz="1400" dirty="0">
                          <a:solidFill>
                            <a:sysClr val="windowText" lastClr="000000"/>
                          </a:solidFill>
                          <a:effectLst/>
                        </a:rPr>
                        <a:t>Urenkel; für Eltern und Großeltern beim Erwerb durch Erbschaft</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100.000,00 €</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a:effectLst/>
                        </a:rPr>
                        <a:t>I.</a:t>
                      </a:r>
                      <a:endParaRPr lang="de-DE"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45721264"/>
                  </a:ext>
                </a:extLst>
              </a:tr>
              <a:tr h="1508255">
                <a:tc>
                  <a:txBody>
                    <a:bodyPr/>
                    <a:lstStyle/>
                    <a:p>
                      <a:pPr algn="just">
                        <a:lnSpc>
                          <a:spcPct val="107000"/>
                        </a:lnSpc>
                        <a:spcAft>
                          <a:spcPts val="800"/>
                        </a:spcAft>
                        <a:buNone/>
                      </a:pPr>
                      <a:r>
                        <a:rPr lang="de-DE" sz="1400" dirty="0">
                          <a:solidFill>
                            <a:sysClr val="windowText" lastClr="000000"/>
                          </a:solidFill>
                          <a:effectLst/>
                        </a:rPr>
                        <a:t>Eltern und Großeltern beim Erwerb durch Schenkung, für Geschwister, Kinder der Geschwister, Stiefeltern, Schwiegerkinder, Schwiegereltern, geschiedene Ehepartner und Lebenspartner einer aufgehobenen Lebenspartnerschaft</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20.000,00 €</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II.</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28092162"/>
                  </a:ext>
                </a:extLst>
              </a:tr>
              <a:tr h="494559">
                <a:tc>
                  <a:txBody>
                    <a:bodyPr/>
                    <a:lstStyle/>
                    <a:p>
                      <a:pPr algn="just">
                        <a:lnSpc>
                          <a:spcPct val="107000"/>
                        </a:lnSpc>
                        <a:spcAft>
                          <a:spcPts val="800"/>
                        </a:spcAft>
                        <a:buNone/>
                      </a:pPr>
                      <a:r>
                        <a:rPr lang="de-DE" sz="1400" dirty="0">
                          <a:solidFill>
                            <a:sysClr val="windowText" lastClr="000000"/>
                          </a:solidFill>
                          <a:effectLst/>
                        </a:rPr>
                        <a:t>alle anderen Empfänger einer Schenkung oder Erbschaft</a:t>
                      </a:r>
                      <a:endParaRPr lang="de-DE"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a:effectLst/>
                        </a:rPr>
                        <a:t>20.000,00 €</a:t>
                      </a:r>
                      <a:endParaRPr lang="de-DE"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buNone/>
                      </a:pPr>
                      <a:r>
                        <a:rPr lang="de-DE" sz="1400" dirty="0">
                          <a:effectLst/>
                        </a:rPr>
                        <a:t>III.</a:t>
                      </a:r>
                      <a:endParaRPr lang="de-DE"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87856094"/>
                  </a:ext>
                </a:extLst>
              </a:tr>
            </a:tbl>
          </a:graphicData>
        </a:graphic>
      </p:graphicFrame>
      <p:sp>
        <p:nvSpPr>
          <p:cNvPr id="12" name="Textfeld 11">
            <a:extLst>
              <a:ext uri="{FF2B5EF4-FFF2-40B4-BE49-F238E27FC236}">
                <a16:creationId xmlns:a16="http://schemas.microsoft.com/office/drawing/2014/main" id="{124D4765-6D9C-923E-A057-9AE752185F12}"/>
              </a:ext>
            </a:extLst>
          </p:cNvPr>
          <p:cNvSpPr txBox="1"/>
          <p:nvPr/>
        </p:nvSpPr>
        <p:spPr>
          <a:xfrm>
            <a:off x="795528" y="6275677"/>
            <a:ext cx="10707624" cy="369332"/>
          </a:xfrm>
          <a:prstGeom prst="rect">
            <a:avLst/>
          </a:prstGeom>
          <a:noFill/>
        </p:spPr>
        <p:txBody>
          <a:bodyPr wrap="square" rtlCol="0">
            <a:spAutoFit/>
          </a:bodyPr>
          <a:lstStyle/>
          <a:p>
            <a:pPr algn="ctr"/>
            <a:r>
              <a:rPr lang="de-DE" b="1" dirty="0"/>
              <a:t>Diese Freibeträge entstehen alle 10 Jahre neu und können ggf. mehrfach ausgeschöpft werden. </a:t>
            </a:r>
          </a:p>
        </p:txBody>
      </p:sp>
    </p:spTree>
    <p:extLst>
      <p:ext uri="{BB962C8B-B14F-4D97-AF65-F5344CB8AC3E}">
        <p14:creationId xmlns:p14="http://schemas.microsoft.com/office/powerpoint/2010/main" val="20524078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0F23B-6184-C4B0-2C4D-4BD4895B4B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B7699E-6002-CC83-F909-CCB420FDD3CF}"/>
              </a:ext>
            </a:extLst>
          </p:cNvPr>
          <p:cNvSpPr>
            <a:spLocks noGrp="1"/>
          </p:cNvSpPr>
          <p:nvPr>
            <p:ph type="title"/>
          </p:nvPr>
        </p:nvSpPr>
        <p:spPr>
          <a:xfrm>
            <a:off x="1554480" y="315468"/>
            <a:ext cx="8869680" cy="1188720"/>
          </a:xfrm>
        </p:spPr>
        <p:txBody>
          <a:bodyPr>
            <a:normAutofit fontScale="90000"/>
          </a:bodyPr>
          <a:lstStyle/>
          <a:p>
            <a:r>
              <a:rPr lang="de-DE" sz="4000" dirty="0"/>
              <a:t>Erbschaftssteuer</a:t>
            </a:r>
            <a:br>
              <a:rPr lang="de-DE" sz="4000" dirty="0"/>
            </a:br>
            <a:r>
              <a:rPr lang="de-DE" sz="4000" dirty="0"/>
              <a:t>Steuersätze</a:t>
            </a:r>
            <a:endParaRPr lang="de-DE" dirty="0"/>
          </a:p>
        </p:txBody>
      </p:sp>
      <p:graphicFrame>
        <p:nvGraphicFramePr>
          <p:cNvPr id="5" name="Inhaltsplatzhalter 4">
            <a:extLst>
              <a:ext uri="{FF2B5EF4-FFF2-40B4-BE49-F238E27FC236}">
                <a16:creationId xmlns:a16="http://schemas.microsoft.com/office/drawing/2014/main" id="{8D9BCD21-71B3-8157-C120-81A601329F43}"/>
              </a:ext>
            </a:extLst>
          </p:cNvPr>
          <p:cNvGraphicFramePr>
            <a:graphicFrameLocks noGrp="1"/>
          </p:cNvGraphicFramePr>
          <p:nvPr>
            <p:ph idx="1"/>
            <p:extLst>
              <p:ext uri="{D42A27DB-BD31-4B8C-83A1-F6EECF244321}">
                <p14:modId xmlns:p14="http://schemas.microsoft.com/office/powerpoint/2010/main" val="4205349039"/>
              </p:ext>
            </p:extLst>
          </p:nvPr>
        </p:nvGraphicFramePr>
        <p:xfrm>
          <a:off x="1638300" y="2247900"/>
          <a:ext cx="8785860" cy="3962398"/>
        </p:xfrm>
        <a:graphic>
          <a:graphicData uri="http://schemas.openxmlformats.org/drawingml/2006/table">
            <a:tbl>
              <a:tblPr firstRow="1" firstCol="1" bandRow="1">
                <a:tableStyleId>{21E4AEA4-8DFA-4A89-87EB-49C32662AFE0}</a:tableStyleId>
              </a:tblPr>
              <a:tblGrid>
                <a:gridCol w="2196465">
                  <a:extLst>
                    <a:ext uri="{9D8B030D-6E8A-4147-A177-3AD203B41FA5}">
                      <a16:colId xmlns:a16="http://schemas.microsoft.com/office/drawing/2014/main" val="1986017793"/>
                    </a:ext>
                  </a:extLst>
                </a:gridCol>
                <a:gridCol w="2196465">
                  <a:extLst>
                    <a:ext uri="{9D8B030D-6E8A-4147-A177-3AD203B41FA5}">
                      <a16:colId xmlns:a16="http://schemas.microsoft.com/office/drawing/2014/main" val="1691225654"/>
                    </a:ext>
                  </a:extLst>
                </a:gridCol>
                <a:gridCol w="2196465">
                  <a:extLst>
                    <a:ext uri="{9D8B030D-6E8A-4147-A177-3AD203B41FA5}">
                      <a16:colId xmlns:a16="http://schemas.microsoft.com/office/drawing/2014/main" val="1931028097"/>
                    </a:ext>
                  </a:extLst>
                </a:gridCol>
                <a:gridCol w="2196465">
                  <a:extLst>
                    <a:ext uri="{9D8B030D-6E8A-4147-A177-3AD203B41FA5}">
                      <a16:colId xmlns:a16="http://schemas.microsoft.com/office/drawing/2014/main" val="2283922524"/>
                    </a:ext>
                  </a:extLst>
                </a:gridCol>
              </a:tblGrid>
              <a:tr h="897889">
                <a:tc>
                  <a:txBody>
                    <a:bodyPr/>
                    <a:lstStyle/>
                    <a:p>
                      <a:pP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Erbschaft bis (über Freibetrag)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Steuersatz in Klasse I</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Steuersatz in Klasse II</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Steuersatz in Klasse III</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59788471"/>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75.000,00 €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7 %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15 %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12735778"/>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300.000,00 €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11 %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20 %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75932481"/>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600.000,00 €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15 %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25 %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84759898"/>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6.000.000,00 €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19 %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13953176"/>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13.000.000,00 €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23 %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35 %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50 %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83468928"/>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26.000.000,00 €</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27 %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40 %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50 %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27295416"/>
                  </a:ext>
                </a:extLst>
              </a:tr>
              <a:tr h="437787">
                <a:tc>
                  <a:txBody>
                    <a:bodyPr/>
                    <a:lstStyle/>
                    <a:p>
                      <a:pPr algn="r">
                        <a:lnSpc>
                          <a:spcPct val="107000"/>
                        </a:lnSpc>
                        <a:spcAft>
                          <a:spcPts val="800"/>
                        </a:spcAft>
                        <a:buNone/>
                      </a:pPr>
                      <a:r>
                        <a:rPr lang="de-DE" sz="1600" dirty="0">
                          <a:solidFill>
                            <a:schemeClr val="tx1"/>
                          </a:solidFill>
                          <a:effectLst/>
                          <a:latin typeface="Arial" panose="020B0604020202020204" pitchFamily="34" charset="0"/>
                          <a:cs typeface="Arial" panose="020B0604020202020204" pitchFamily="34" charset="0"/>
                        </a:rPr>
                        <a:t>darüber hinaus</a:t>
                      </a:r>
                      <a:endParaRPr lang="de-DE"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30 %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a:effectLst/>
                          <a:latin typeface="Arial" panose="020B0604020202020204" pitchFamily="34" charset="0"/>
                          <a:cs typeface="Arial" panose="020B0604020202020204" pitchFamily="34" charset="0"/>
                        </a:rPr>
                        <a:t>43 %</a:t>
                      </a:r>
                      <a:endParaRPr lang="de-DE"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buNone/>
                      </a:pPr>
                      <a:r>
                        <a:rPr lang="de-DE" sz="1600" dirty="0">
                          <a:effectLst/>
                          <a:latin typeface="Arial" panose="020B0604020202020204" pitchFamily="34" charset="0"/>
                          <a:cs typeface="Arial" panose="020B0604020202020204" pitchFamily="34" charset="0"/>
                        </a:rPr>
                        <a:t>50 %</a:t>
                      </a:r>
                      <a:endParaRPr lang="de-DE"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85266776"/>
                  </a:ext>
                </a:extLst>
              </a:tr>
            </a:tbl>
          </a:graphicData>
        </a:graphic>
      </p:graphicFrame>
    </p:spTree>
    <p:extLst>
      <p:ext uri="{BB962C8B-B14F-4D97-AF65-F5344CB8AC3E}">
        <p14:creationId xmlns:p14="http://schemas.microsoft.com/office/powerpoint/2010/main" val="314850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8B927-7BF0-CF0A-4171-679070F35B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6748B10-DFFB-70A0-20B3-804DC0A1DF99}"/>
              </a:ext>
            </a:extLst>
          </p:cNvPr>
          <p:cNvSpPr>
            <a:spLocks noGrp="1"/>
          </p:cNvSpPr>
          <p:nvPr>
            <p:ph type="title"/>
          </p:nvPr>
        </p:nvSpPr>
        <p:spPr>
          <a:xfrm>
            <a:off x="1554480" y="315468"/>
            <a:ext cx="8869680" cy="1188720"/>
          </a:xfrm>
        </p:spPr>
        <p:txBody>
          <a:bodyPr>
            <a:normAutofit fontScale="90000"/>
          </a:bodyPr>
          <a:lstStyle/>
          <a:p>
            <a:r>
              <a:rPr lang="de-DE" sz="4000" dirty="0"/>
              <a:t>Erbschaftssteuer</a:t>
            </a:r>
            <a:br>
              <a:rPr lang="de-DE" sz="4000" dirty="0"/>
            </a:br>
            <a:r>
              <a:rPr lang="de-DE" sz="4000" dirty="0"/>
              <a:t>besondere Freibeträge</a:t>
            </a:r>
            <a:endParaRPr lang="de-DE" dirty="0"/>
          </a:p>
        </p:txBody>
      </p:sp>
      <p:sp>
        <p:nvSpPr>
          <p:cNvPr id="4" name="Inhaltsplatzhalter 3">
            <a:extLst>
              <a:ext uri="{FF2B5EF4-FFF2-40B4-BE49-F238E27FC236}">
                <a16:creationId xmlns:a16="http://schemas.microsoft.com/office/drawing/2014/main" id="{166AFD0E-2D9A-67E3-46B2-BC1E455C4031}"/>
              </a:ext>
            </a:extLst>
          </p:cNvPr>
          <p:cNvSpPr>
            <a:spLocks noGrp="1"/>
          </p:cNvSpPr>
          <p:nvPr>
            <p:ph idx="1"/>
          </p:nvPr>
        </p:nvSpPr>
        <p:spPr>
          <a:xfrm>
            <a:off x="1554480" y="1755648"/>
            <a:ext cx="8869680" cy="3984379"/>
          </a:xfrm>
        </p:spPr>
        <p:txBody>
          <a:bodyPr>
            <a:normAutofit lnSpcReduction="10000"/>
          </a:bodyPr>
          <a:lstStyle/>
          <a:p>
            <a:r>
              <a:rPr lang="de-DE" dirty="0"/>
              <a:t>Ehegatten und Kindern unter 27 Jahren steht ein besonderer Versorgungsfreibetrag zu</a:t>
            </a:r>
          </a:p>
          <a:p>
            <a:pPr lvl="1"/>
            <a:r>
              <a:rPr lang="de-DE" dirty="0"/>
              <a:t>256.000,00 € für Ehegatten</a:t>
            </a:r>
          </a:p>
          <a:p>
            <a:pPr lvl="1"/>
            <a:r>
              <a:rPr lang="de-DE" dirty="0"/>
              <a:t>10.300,00 € bis 52.000,00 € je Kind abhängig vom Alter</a:t>
            </a:r>
          </a:p>
          <a:p>
            <a:pPr lvl="1"/>
            <a:r>
              <a:rPr lang="de-DE" dirty="0"/>
              <a:t>aber:  Witwen- und Waisenrenten mindern den Betrag mit ihrem Kapitalwert</a:t>
            </a:r>
          </a:p>
          <a:p>
            <a:r>
              <a:rPr lang="de-DE" dirty="0"/>
              <a:t>Sachlicher Steuerfreibetrag für Hausrat bis zu 41.000,00 €</a:t>
            </a:r>
          </a:p>
          <a:p>
            <a:r>
              <a:rPr lang="de-DE" dirty="0"/>
              <a:t>Ehegatte und Kinder können das Familienwohnheim steuerfrei erwerben</a:t>
            </a:r>
          </a:p>
          <a:p>
            <a:pPr lvl="1"/>
            <a:r>
              <a:rPr lang="de-DE" dirty="0"/>
              <a:t>muss unverzüglich und für 10 Jahre selbst zu Wohnzwecken genutzt werden</a:t>
            </a:r>
          </a:p>
          <a:p>
            <a:pPr lvl="1"/>
            <a:r>
              <a:rPr lang="de-DE" dirty="0"/>
              <a:t>Wohnfläche ist nicht größer als 200 qm (gilt für Kinder)</a:t>
            </a:r>
          </a:p>
          <a:p>
            <a:r>
              <a:rPr lang="de-DE" dirty="0"/>
              <a:t>Bestattungskosten können pauschal mit 10.300,00 € als Nachlassverbindlichkeit abgezogen werden</a:t>
            </a:r>
          </a:p>
          <a:p>
            <a:r>
              <a:rPr lang="de-DE" dirty="0"/>
              <a:t>Ausnahmen für Betriebsvermögen bei Fortführung</a:t>
            </a:r>
          </a:p>
        </p:txBody>
      </p:sp>
    </p:spTree>
    <p:extLst>
      <p:ext uri="{BB962C8B-B14F-4D97-AF65-F5344CB8AC3E}">
        <p14:creationId xmlns:p14="http://schemas.microsoft.com/office/powerpoint/2010/main" val="27521292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97BF4-29B0-E05A-0548-0D05FB5653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F2A8274-1476-5263-2B64-A6902E8DFF6C}"/>
              </a:ext>
            </a:extLst>
          </p:cNvPr>
          <p:cNvSpPr>
            <a:spLocks noGrp="1"/>
          </p:cNvSpPr>
          <p:nvPr>
            <p:ph type="title"/>
          </p:nvPr>
        </p:nvSpPr>
        <p:spPr>
          <a:xfrm>
            <a:off x="868680" y="187452"/>
            <a:ext cx="10122408" cy="1188720"/>
          </a:xfrm>
        </p:spPr>
        <p:txBody>
          <a:bodyPr/>
          <a:lstStyle/>
          <a:p>
            <a:r>
              <a:rPr lang="de-DE" dirty="0"/>
              <a:t>Wann ist ein Testament empfehlenswert?</a:t>
            </a:r>
          </a:p>
        </p:txBody>
      </p:sp>
      <p:sp>
        <p:nvSpPr>
          <p:cNvPr id="3" name="Inhaltsplatzhalter 2">
            <a:extLst>
              <a:ext uri="{FF2B5EF4-FFF2-40B4-BE49-F238E27FC236}">
                <a16:creationId xmlns:a16="http://schemas.microsoft.com/office/drawing/2014/main" id="{5CED4B9E-0E39-FF23-81E2-442F62435909}"/>
              </a:ext>
            </a:extLst>
          </p:cNvPr>
          <p:cNvSpPr>
            <a:spLocks noGrp="1"/>
          </p:cNvSpPr>
          <p:nvPr>
            <p:ph idx="1"/>
          </p:nvPr>
        </p:nvSpPr>
        <p:spPr>
          <a:xfrm>
            <a:off x="329184" y="1571434"/>
            <a:ext cx="11210544" cy="3715131"/>
          </a:xfrm>
        </p:spPr>
        <p:txBody>
          <a:bodyPr>
            <a:normAutofit/>
          </a:bodyPr>
          <a:lstStyle/>
          <a:p>
            <a:r>
              <a:rPr lang="de-DE" sz="2600" dirty="0"/>
              <a:t>Erbfolge soll abweichend von der gesetzlichen Erbfolge eintreten</a:t>
            </a:r>
          </a:p>
          <a:p>
            <a:r>
              <a:rPr lang="de-DE" sz="2600" dirty="0"/>
              <a:t>Vorhandensein minderjähriger Kinder</a:t>
            </a:r>
          </a:p>
          <a:p>
            <a:r>
              <a:rPr lang="de-DE" sz="2600" dirty="0"/>
              <a:t>nichtehelichen Lebensgemeinschaften mit wirtschaftlichen Verflechtungen</a:t>
            </a:r>
          </a:p>
          <a:p>
            <a:r>
              <a:rPr lang="de-DE" sz="2600" dirty="0"/>
              <a:t>Patchworkfamilien</a:t>
            </a:r>
          </a:p>
          <a:p>
            <a:r>
              <a:rPr lang="de-DE" sz="2600" dirty="0"/>
              <a:t>größeren Vermögen (oberhalb der Erbschaftssteuerfreibeträge)</a:t>
            </a:r>
          </a:p>
          <a:p>
            <a:endParaRPr lang="de-DE" dirty="0"/>
          </a:p>
        </p:txBody>
      </p:sp>
    </p:spTree>
    <p:extLst>
      <p:ext uri="{BB962C8B-B14F-4D97-AF65-F5344CB8AC3E}">
        <p14:creationId xmlns:p14="http://schemas.microsoft.com/office/powerpoint/2010/main" val="44540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feld 90">
            <a:extLst>
              <a:ext uri="{FF2B5EF4-FFF2-40B4-BE49-F238E27FC236}">
                <a16:creationId xmlns:a16="http://schemas.microsoft.com/office/drawing/2014/main" id="{7530B3FC-5CCD-4DE1-3574-A61CDB08022E}"/>
              </a:ext>
            </a:extLst>
          </p:cNvPr>
          <p:cNvSpPr txBox="1"/>
          <p:nvPr/>
        </p:nvSpPr>
        <p:spPr>
          <a:xfrm>
            <a:off x="-1" y="0"/>
            <a:ext cx="8460509" cy="6681128"/>
          </a:xfrm>
          <a:prstGeom prst="rect">
            <a:avLst/>
          </a:prstGeom>
          <a:solidFill>
            <a:srgbClr val="FF7C80"/>
          </a:solidFill>
        </p:spPr>
        <p:txBody>
          <a:bodyPr wrap="square" rtlCol="0">
            <a:noAutofit/>
          </a:bodyPr>
          <a:lstStyle/>
          <a:p>
            <a:endParaRPr lang="de-DE" dirty="0"/>
          </a:p>
        </p:txBody>
      </p:sp>
      <p:sp>
        <p:nvSpPr>
          <p:cNvPr id="90" name="Textfeld 89">
            <a:extLst>
              <a:ext uri="{FF2B5EF4-FFF2-40B4-BE49-F238E27FC236}">
                <a16:creationId xmlns:a16="http://schemas.microsoft.com/office/drawing/2014/main" id="{D0791C64-95F6-2287-EB5C-C364A3CCE4BB}"/>
              </a:ext>
            </a:extLst>
          </p:cNvPr>
          <p:cNvSpPr txBox="1"/>
          <p:nvPr/>
        </p:nvSpPr>
        <p:spPr>
          <a:xfrm>
            <a:off x="0" y="1070429"/>
            <a:ext cx="6004852" cy="5597860"/>
          </a:xfrm>
          <a:prstGeom prst="rect">
            <a:avLst/>
          </a:prstGeom>
          <a:solidFill>
            <a:schemeClr val="accent1">
              <a:lumMod val="20000"/>
              <a:lumOff val="80000"/>
            </a:schemeClr>
          </a:solidFill>
        </p:spPr>
        <p:txBody>
          <a:bodyPr wrap="square" rtlCol="0">
            <a:spAutoFit/>
          </a:bodyPr>
          <a:lstStyle/>
          <a:p>
            <a:endParaRPr lang="de-DE" dirty="0"/>
          </a:p>
        </p:txBody>
      </p:sp>
      <p:sp>
        <p:nvSpPr>
          <p:cNvPr id="67" name="Textfeld 66">
            <a:extLst>
              <a:ext uri="{FF2B5EF4-FFF2-40B4-BE49-F238E27FC236}">
                <a16:creationId xmlns:a16="http://schemas.microsoft.com/office/drawing/2014/main" id="{FF96E10D-9774-EFA1-3E56-DA085690402E}"/>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DE37897E-FF8E-2253-6CA4-4CEEA626AB82}"/>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D37530CB-399E-2504-A78B-9CC53F410C4F}"/>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3DEC33A9-E7CB-3B31-8E93-BC6CE365ABCD}"/>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7076FD44-718E-0B04-235F-5C85903AEC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C53B57E3-174E-F076-7D6B-59DA3162070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217A8FF9-2170-5F51-7B6A-6D77D06F709A}"/>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E64C2E2A-90F3-EF7A-CCE9-8D026C45E0A4}"/>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7898F343-C031-F43C-4E19-5AE1F88081F9}"/>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12C2F46A-71F2-78E7-D0CB-052F0892FBBD}"/>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E31EC34D-9C58-96CD-7479-2DEDD4F26674}"/>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B2B5FBB7-8C8B-79A9-0AF3-2B60FF097E8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06EFD2E0-731E-407B-5B69-82F00FF42E8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F9A2E65E-1DE4-77A5-A7FA-CAB1171ECEC4}"/>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2564703D-BA0B-B26D-7F40-17A8ABE4610A}"/>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ED523846-B395-92B4-D71C-F882A124025A}"/>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CCBAA3E9-E686-FB0E-9987-01F6CB56790B}"/>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35EA9E40-A247-EAE6-8D01-E66884E754B4}"/>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EE888A84-8B10-A4C4-D079-FAA7C95C7DA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0A5BBCBC-0A10-04C7-D0C8-27E551F6083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0241C58A-CC98-3EF7-4E4A-0298A84481C9}"/>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94B07FE1-4E0C-882F-C3C4-D5BD8F973F31}"/>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00267E09-DCBE-8DEB-9461-DEBFB5D68ADD}"/>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41E2B583-DCF1-0BA6-03B0-8632C216782D}"/>
                </a:ext>
              </a:extLst>
            </p:cNvPr>
            <p:cNvPicPr>
              <a:picLocks noChangeAspect="1"/>
            </p:cNvPicPr>
            <p:nvPr/>
          </p:nvPicPr>
          <p:blipFill>
            <a:blip r:embed="rId9">
              <a:extLst>
                <a:ext uri="{96DAC541-7B7A-43D3-8B79-37D633B846F1}">
                  <asvg:svgBlip xmlns:asvg="http://schemas.microsoft.com/office/drawing/2016/SVG/main" r:embed="rId13"/>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8795AF4A-EC7C-26A3-5139-0FCBC1DF881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EB451D53-73E8-B33D-A6D4-BB5555558E80}"/>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588BF2E6-9AEE-90AA-D006-71FEE651F969}"/>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9CB809A3-B978-1C66-B70C-E4213BD2ECCD}"/>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C2DCF8DE-4949-ECF7-F929-DD41D5D2FA92}"/>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6B95B267-2CCA-BBB8-586C-835D65ADDE78}"/>
                </a:ext>
              </a:extLst>
            </p:cNvPr>
            <p:cNvPicPr>
              <a:picLocks noChangeAspect="1"/>
            </p:cNvPicPr>
            <p:nvPr/>
          </p:nvPicPr>
          <p:blipFill>
            <a:blip r:embed="rId9">
              <a:extLst>
                <a:ext uri="{96DAC541-7B7A-43D3-8B79-37D633B846F1}">
                  <asvg:svgBlip xmlns:asvg="http://schemas.microsoft.com/office/drawing/2016/SVG/main" r:embed="rId13"/>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DB6B8521-0AE7-C904-C086-704D71E6EFB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02B62A6E-DEA5-7B0F-8A0A-107436EFC8F3}"/>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2B5B9B6E-80A3-B968-6F65-938DAFEE0D56}"/>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036AF89F-6ECF-7F72-B24E-7DE37F26772C}"/>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5E6EA276-5094-E6D5-815D-B6FF45FE2DFB}"/>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grpSp>
        <p:nvGrpSpPr>
          <p:cNvPr id="68" name="Gruppieren 67">
            <a:extLst>
              <a:ext uri="{FF2B5EF4-FFF2-40B4-BE49-F238E27FC236}">
                <a16:creationId xmlns:a16="http://schemas.microsoft.com/office/drawing/2014/main" id="{DFEC3BEA-F2C1-9C2D-A34F-F38C15A758F2}"/>
              </a:ext>
            </a:extLst>
          </p:cNvPr>
          <p:cNvGrpSpPr/>
          <p:nvPr/>
        </p:nvGrpSpPr>
        <p:grpSpPr>
          <a:xfrm>
            <a:off x="3179240" y="1173193"/>
            <a:ext cx="2246066" cy="785397"/>
            <a:chOff x="133350" y="1750200"/>
            <a:chExt cx="1828800" cy="914400"/>
          </a:xfrm>
          <a:solidFill>
            <a:schemeClr val="accent1"/>
          </a:solidFill>
        </p:grpSpPr>
        <p:pic>
          <p:nvPicPr>
            <p:cNvPr id="69" name="Grafik 68" descr="Mann mit einfarbiger Füllung">
              <a:extLst>
                <a:ext uri="{FF2B5EF4-FFF2-40B4-BE49-F238E27FC236}">
                  <a16:creationId xmlns:a16="http://schemas.microsoft.com/office/drawing/2014/main" id="{353C88EE-84D2-54E7-DA6C-6FA20EB69203}"/>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047750" y="1750200"/>
              <a:ext cx="914400" cy="914400"/>
            </a:xfrm>
            <a:prstGeom prst="rect">
              <a:avLst/>
            </a:prstGeom>
          </p:spPr>
        </p:pic>
        <p:pic>
          <p:nvPicPr>
            <p:cNvPr id="70" name="Grafik 69" descr="Frau mit einfarbiger Füllung">
              <a:extLst>
                <a:ext uri="{FF2B5EF4-FFF2-40B4-BE49-F238E27FC236}">
                  <a16:creationId xmlns:a16="http://schemas.microsoft.com/office/drawing/2014/main" id="{0D90C02E-985D-DEDA-BF10-C587425ACCDC}"/>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cxnSp>
          <p:nvCxnSpPr>
            <p:cNvPr id="71" name="Gerader Verbinder 70">
              <a:extLst>
                <a:ext uri="{FF2B5EF4-FFF2-40B4-BE49-F238E27FC236}">
                  <a16:creationId xmlns:a16="http://schemas.microsoft.com/office/drawing/2014/main" id="{D4C4CB88-559E-F59A-570C-F33018F33952}"/>
                </a:ext>
              </a:extLst>
            </p:cNvPr>
            <p:cNvCxnSpPr/>
            <p:nvPr/>
          </p:nvCxnSpPr>
          <p:spPr>
            <a:xfrm>
              <a:off x="854075" y="2207400"/>
              <a:ext cx="387350" cy="0"/>
            </a:xfrm>
            <a:prstGeom prst="line">
              <a:avLst/>
            </a:prstGeom>
            <a:grpFill/>
            <a:ln w="19050" cap="flat" cmpd="sng" algn="ctr">
              <a:solidFill>
                <a:schemeClr val="accent1"/>
              </a:solidFill>
              <a:prstDash val="solid"/>
              <a:miter lim="800000"/>
            </a:ln>
            <a:effectLst/>
          </p:spPr>
        </p:cxnSp>
      </p:grpSp>
      <p:grpSp>
        <p:nvGrpSpPr>
          <p:cNvPr id="72" name="Gruppieren 71">
            <a:extLst>
              <a:ext uri="{FF2B5EF4-FFF2-40B4-BE49-F238E27FC236}">
                <a16:creationId xmlns:a16="http://schemas.microsoft.com/office/drawing/2014/main" id="{3B947039-5334-CEB6-05FA-7B952C50DF35}"/>
              </a:ext>
            </a:extLst>
          </p:cNvPr>
          <p:cNvGrpSpPr/>
          <p:nvPr/>
        </p:nvGrpSpPr>
        <p:grpSpPr>
          <a:xfrm>
            <a:off x="4178568" y="2577674"/>
            <a:ext cx="1662318" cy="785397"/>
            <a:chOff x="133350" y="1750200"/>
            <a:chExt cx="1828800" cy="914400"/>
          </a:xfrm>
          <a:solidFill>
            <a:schemeClr val="accent1"/>
          </a:solidFill>
        </p:grpSpPr>
        <p:pic>
          <p:nvPicPr>
            <p:cNvPr id="73" name="Grafik 72" descr="Mann mit einfarbiger Füllung">
              <a:extLst>
                <a:ext uri="{FF2B5EF4-FFF2-40B4-BE49-F238E27FC236}">
                  <a16:creationId xmlns:a16="http://schemas.microsoft.com/office/drawing/2014/main" id="{09D1D804-43C6-EF90-4EA7-802EDC5EC353}"/>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047750" y="1750200"/>
              <a:ext cx="914400" cy="914400"/>
            </a:xfrm>
            <a:prstGeom prst="rect">
              <a:avLst/>
            </a:prstGeom>
          </p:spPr>
        </p:pic>
        <p:pic>
          <p:nvPicPr>
            <p:cNvPr id="74" name="Grafik 73" descr="Frau mit einfarbiger Füllung">
              <a:extLst>
                <a:ext uri="{FF2B5EF4-FFF2-40B4-BE49-F238E27FC236}">
                  <a16:creationId xmlns:a16="http://schemas.microsoft.com/office/drawing/2014/main" id="{D8E58CEA-4AB5-C31B-EDD1-4E50233FF5BC}"/>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grpSp>
      <p:grpSp>
        <p:nvGrpSpPr>
          <p:cNvPr id="76" name="Gruppieren 75">
            <a:extLst>
              <a:ext uri="{FF2B5EF4-FFF2-40B4-BE49-F238E27FC236}">
                <a16:creationId xmlns:a16="http://schemas.microsoft.com/office/drawing/2014/main" id="{3A2EF7A1-1CC1-84B3-A6E1-60080E1FF360}"/>
              </a:ext>
            </a:extLst>
          </p:cNvPr>
          <p:cNvGrpSpPr/>
          <p:nvPr/>
        </p:nvGrpSpPr>
        <p:grpSpPr>
          <a:xfrm>
            <a:off x="4732777" y="3715359"/>
            <a:ext cx="1385058" cy="646664"/>
            <a:chOff x="133350" y="1750200"/>
            <a:chExt cx="1828800" cy="914400"/>
          </a:xfrm>
          <a:solidFill>
            <a:schemeClr val="accent1"/>
          </a:solidFill>
        </p:grpSpPr>
        <p:pic>
          <p:nvPicPr>
            <p:cNvPr id="77" name="Grafik 76" descr="Mann mit einfarbiger Füllung">
              <a:extLst>
                <a:ext uri="{FF2B5EF4-FFF2-40B4-BE49-F238E27FC236}">
                  <a16:creationId xmlns:a16="http://schemas.microsoft.com/office/drawing/2014/main" id="{CC0DAC86-C7EB-1724-FF5A-69FD47DDECB9}"/>
                </a:ext>
              </a:extLst>
            </p:cNvPr>
            <p:cNvPicPr>
              <a:picLocks noChangeAspect="1"/>
            </p:cNvPicPr>
            <p:nvPr/>
          </p:nvPicPr>
          <p:blipFill>
            <a:blip r:embed="rId18">
              <a:extLst>
                <a:ext uri="{96DAC541-7B7A-43D3-8B79-37D633B846F1}">
                  <asvg:svgBlip xmlns:asvg="http://schemas.microsoft.com/office/drawing/2016/SVG/main" r:embed="rId22"/>
                </a:ext>
              </a:extLst>
            </a:blip>
            <a:stretch>
              <a:fillRect/>
            </a:stretch>
          </p:blipFill>
          <p:spPr>
            <a:xfrm>
              <a:off x="1047750" y="1750200"/>
              <a:ext cx="914400" cy="914400"/>
            </a:xfrm>
            <a:prstGeom prst="rect">
              <a:avLst/>
            </a:prstGeom>
          </p:spPr>
        </p:pic>
        <p:pic>
          <p:nvPicPr>
            <p:cNvPr id="78" name="Grafik 77" descr="Frau mit einfarbiger Füllung">
              <a:extLst>
                <a:ext uri="{FF2B5EF4-FFF2-40B4-BE49-F238E27FC236}">
                  <a16:creationId xmlns:a16="http://schemas.microsoft.com/office/drawing/2014/main" id="{AEC542E0-75DE-F51F-BF1F-E94B14B87728}"/>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33350" y="1750200"/>
              <a:ext cx="914400" cy="914400"/>
            </a:xfrm>
            <a:prstGeom prst="rect">
              <a:avLst/>
            </a:prstGeom>
          </p:spPr>
        </p:pic>
      </p:grpSp>
      <p:grpSp>
        <p:nvGrpSpPr>
          <p:cNvPr id="82" name="Gruppieren 81">
            <a:extLst>
              <a:ext uri="{FF2B5EF4-FFF2-40B4-BE49-F238E27FC236}">
                <a16:creationId xmlns:a16="http://schemas.microsoft.com/office/drawing/2014/main" id="{94A76130-3BBC-2B69-8352-4F2377A524DD}"/>
              </a:ext>
            </a:extLst>
          </p:cNvPr>
          <p:cNvGrpSpPr/>
          <p:nvPr/>
        </p:nvGrpSpPr>
        <p:grpSpPr>
          <a:xfrm>
            <a:off x="4288264" y="76587"/>
            <a:ext cx="2649861" cy="785397"/>
            <a:chOff x="133350" y="1750200"/>
            <a:chExt cx="1828800" cy="914400"/>
          </a:xfrm>
          <a:solidFill>
            <a:srgbClr val="FF0000"/>
          </a:solidFill>
        </p:grpSpPr>
        <p:pic>
          <p:nvPicPr>
            <p:cNvPr id="83" name="Grafik 82" descr="Mann mit einfarbiger Füllung">
              <a:extLst>
                <a:ext uri="{FF2B5EF4-FFF2-40B4-BE49-F238E27FC236}">
                  <a16:creationId xmlns:a16="http://schemas.microsoft.com/office/drawing/2014/main" id="{0FF5CF6F-BD0E-6517-BEC3-C579C7BA9D09}"/>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84" name="Grafik 83" descr="Frau mit einfarbiger Füllung">
              <a:extLst>
                <a:ext uri="{FF2B5EF4-FFF2-40B4-BE49-F238E27FC236}">
                  <a16:creationId xmlns:a16="http://schemas.microsoft.com/office/drawing/2014/main" id="{0877FA72-55F0-0EB6-51D7-307AB64E221A}"/>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grpSp>
        <p:nvGrpSpPr>
          <p:cNvPr id="86" name="Gruppieren 85">
            <a:extLst>
              <a:ext uri="{FF2B5EF4-FFF2-40B4-BE49-F238E27FC236}">
                <a16:creationId xmlns:a16="http://schemas.microsoft.com/office/drawing/2014/main" id="{E92FFE73-09C1-B37A-9EE0-A32B68531DF0}"/>
              </a:ext>
            </a:extLst>
          </p:cNvPr>
          <p:cNvGrpSpPr/>
          <p:nvPr/>
        </p:nvGrpSpPr>
        <p:grpSpPr>
          <a:xfrm>
            <a:off x="6187149" y="1182620"/>
            <a:ext cx="1662318" cy="785397"/>
            <a:chOff x="133350" y="1750200"/>
            <a:chExt cx="1828800" cy="914400"/>
          </a:xfrm>
          <a:solidFill>
            <a:srgbClr val="FF0000"/>
          </a:solidFill>
        </p:grpSpPr>
        <p:pic>
          <p:nvPicPr>
            <p:cNvPr id="87" name="Grafik 86" descr="Mann mit einfarbiger Füllung">
              <a:extLst>
                <a:ext uri="{FF2B5EF4-FFF2-40B4-BE49-F238E27FC236}">
                  <a16:creationId xmlns:a16="http://schemas.microsoft.com/office/drawing/2014/main" id="{3BA03D72-00D0-3091-4D9E-313E11CF66E4}"/>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88" name="Grafik 87" descr="Frau mit einfarbiger Füllung">
              <a:extLst>
                <a:ext uri="{FF2B5EF4-FFF2-40B4-BE49-F238E27FC236}">
                  <a16:creationId xmlns:a16="http://schemas.microsoft.com/office/drawing/2014/main" id="{D45C0A2E-109B-22A9-4531-3AEFC42E4375}"/>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grpSp>
        <p:nvGrpSpPr>
          <p:cNvPr id="92" name="Gruppieren 91">
            <a:extLst>
              <a:ext uri="{FF2B5EF4-FFF2-40B4-BE49-F238E27FC236}">
                <a16:creationId xmlns:a16="http://schemas.microsoft.com/office/drawing/2014/main" id="{F4FE2BD9-F743-2382-13CC-602DB9FAC5DC}"/>
              </a:ext>
            </a:extLst>
          </p:cNvPr>
          <p:cNvGrpSpPr/>
          <p:nvPr/>
        </p:nvGrpSpPr>
        <p:grpSpPr>
          <a:xfrm>
            <a:off x="6602728" y="2577674"/>
            <a:ext cx="1662318" cy="785397"/>
            <a:chOff x="133350" y="1750200"/>
            <a:chExt cx="1828800" cy="914400"/>
          </a:xfrm>
          <a:solidFill>
            <a:srgbClr val="FF0000"/>
          </a:solidFill>
        </p:grpSpPr>
        <p:pic>
          <p:nvPicPr>
            <p:cNvPr id="93" name="Grafik 92" descr="Mann mit einfarbiger Füllung">
              <a:extLst>
                <a:ext uri="{FF2B5EF4-FFF2-40B4-BE49-F238E27FC236}">
                  <a16:creationId xmlns:a16="http://schemas.microsoft.com/office/drawing/2014/main" id="{64602307-8CFB-045F-B4C0-90C6C6915C81}"/>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7750" y="1750200"/>
              <a:ext cx="914400" cy="914400"/>
            </a:xfrm>
            <a:prstGeom prst="rect">
              <a:avLst/>
            </a:prstGeom>
          </p:spPr>
        </p:pic>
        <p:pic>
          <p:nvPicPr>
            <p:cNvPr id="94" name="Grafik 93" descr="Frau mit einfarbiger Füllung">
              <a:extLst>
                <a:ext uri="{FF2B5EF4-FFF2-40B4-BE49-F238E27FC236}">
                  <a16:creationId xmlns:a16="http://schemas.microsoft.com/office/drawing/2014/main" id="{E1DC29BF-BC31-FA12-FCC6-B399FF03EB48}"/>
                </a:ext>
              </a:extLst>
            </p:cNvPr>
            <p:cNvPicPr>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33350" y="1750200"/>
              <a:ext cx="914400" cy="914400"/>
            </a:xfrm>
            <a:prstGeom prst="rect">
              <a:avLst/>
            </a:prstGeom>
          </p:spPr>
        </p:pic>
      </p:grpSp>
      <p:sp>
        <p:nvSpPr>
          <p:cNvPr id="95" name="Rechteck 94">
            <a:extLst>
              <a:ext uri="{FF2B5EF4-FFF2-40B4-BE49-F238E27FC236}">
                <a16:creationId xmlns:a16="http://schemas.microsoft.com/office/drawing/2014/main" id="{230C2263-35C4-C30E-08A0-33D1775C16F4}"/>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2B2F32F0-0724-864C-9B3C-E0500F6FCB78}"/>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sp>
        <p:nvSpPr>
          <p:cNvPr id="97" name="Rechteck 96">
            <a:extLst>
              <a:ext uri="{FF2B5EF4-FFF2-40B4-BE49-F238E27FC236}">
                <a16:creationId xmlns:a16="http://schemas.microsoft.com/office/drawing/2014/main" id="{F9DE70B2-5756-1C50-7C81-10135F1E1D6A}"/>
              </a:ext>
            </a:extLst>
          </p:cNvPr>
          <p:cNvSpPr/>
          <p:nvPr/>
        </p:nvSpPr>
        <p:spPr>
          <a:xfrm>
            <a:off x="4271266" y="5751146"/>
            <a:ext cx="530916" cy="923330"/>
          </a:xfrm>
          <a:prstGeom prst="rect">
            <a:avLst/>
          </a:prstGeom>
          <a:noFill/>
        </p:spPr>
        <p:txBody>
          <a:bodyPr wrap="none" lIns="91440" tIns="45720" rIns="91440" bIns="45720">
            <a:spAutoFit/>
          </a:bodyPr>
          <a:lstStyle/>
          <a:p>
            <a:pPr algn="ctr"/>
            <a:r>
              <a:rPr lang="de-DE" sz="5400" dirty="0">
                <a:ln w="0"/>
                <a:solidFill>
                  <a:srgbClr val="FFC000"/>
                </a:solidFill>
                <a:effectLst>
                  <a:outerShdw blurRad="38100" dist="19050" dir="2700000" algn="tl" rotWithShape="0">
                    <a:schemeClr val="dk1">
                      <a:alpha val="40000"/>
                    </a:schemeClr>
                  </a:outerShdw>
                </a:effectLst>
              </a:rPr>
              <a:t>3</a:t>
            </a:r>
            <a:endParaRPr lang="de-DE" sz="5400" b="0" cap="none" spc="0" dirty="0">
              <a:ln w="0"/>
              <a:solidFill>
                <a:srgbClr val="FFC000"/>
              </a:solidFill>
              <a:effectLst>
                <a:outerShdw blurRad="38100" dist="19050" dir="2700000" algn="tl" rotWithShape="0">
                  <a:schemeClr val="dk1">
                    <a:alpha val="40000"/>
                  </a:schemeClr>
                </a:outerShdw>
              </a:effectLst>
            </a:endParaRPr>
          </a:p>
        </p:txBody>
      </p:sp>
      <p:sp>
        <p:nvSpPr>
          <p:cNvPr id="98" name="Rechteck 97">
            <a:extLst>
              <a:ext uri="{FF2B5EF4-FFF2-40B4-BE49-F238E27FC236}">
                <a16:creationId xmlns:a16="http://schemas.microsoft.com/office/drawing/2014/main" id="{84084F9C-8F55-1D64-5582-AD4B5465A2C5}"/>
              </a:ext>
            </a:extLst>
          </p:cNvPr>
          <p:cNvSpPr/>
          <p:nvPr/>
        </p:nvSpPr>
        <p:spPr>
          <a:xfrm>
            <a:off x="6024656" y="5751146"/>
            <a:ext cx="530916" cy="923330"/>
          </a:xfrm>
          <a:prstGeom prst="rect">
            <a:avLst/>
          </a:prstGeom>
          <a:noFill/>
        </p:spPr>
        <p:txBody>
          <a:bodyPr wrap="none" lIns="91440" tIns="45720" rIns="91440" bIns="45720">
            <a:spAutoFit/>
          </a:bodyPr>
          <a:lstStyle/>
          <a:p>
            <a:pPr algn="ctr"/>
            <a:r>
              <a:rPr lang="de-DE" sz="5400" dirty="0">
                <a:ln w="0"/>
                <a:solidFill>
                  <a:srgbClr val="FF0000"/>
                </a:solidFill>
                <a:effectLst>
                  <a:outerShdw blurRad="38100" dist="19050" dir="2700000" algn="tl" rotWithShape="0">
                    <a:schemeClr val="dk1">
                      <a:alpha val="40000"/>
                    </a:schemeClr>
                  </a:outerShdw>
                </a:effectLst>
              </a:rPr>
              <a:t>4</a:t>
            </a:r>
            <a:endParaRPr lang="de-DE" sz="5400" b="0" cap="none" spc="0" dirty="0">
              <a:ln w="0"/>
              <a:solidFill>
                <a:srgbClr val="FF0000"/>
              </a:solidFill>
              <a:effectLst>
                <a:outerShdw blurRad="38100" dist="19050" dir="2700000" algn="tl" rotWithShape="0">
                  <a:schemeClr val="dk1">
                    <a:alpha val="40000"/>
                  </a:schemeClr>
                </a:outerShdw>
              </a:effectLst>
            </a:endParaRPr>
          </a:p>
        </p:txBody>
      </p:sp>
      <p:cxnSp>
        <p:nvCxnSpPr>
          <p:cNvPr id="107" name="Gerader Verbinder 106">
            <a:extLst>
              <a:ext uri="{FF2B5EF4-FFF2-40B4-BE49-F238E27FC236}">
                <a16:creationId xmlns:a16="http://schemas.microsoft.com/office/drawing/2014/main" id="{C9587B0B-A0A1-3225-801E-F9BA3C837079}"/>
              </a:ext>
            </a:extLst>
          </p:cNvPr>
          <p:cNvCxnSpPr>
            <a:cxnSpLocks/>
          </p:cNvCxnSpPr>
          <p:nvPr/>
        </p:nvCxnSpPr>
        <p:spPr>
          <a:xfrm>
            <a:off x="5094449" y="3632657"/>
            <a:ext cx="0" cy="103182"/>
          </a:xfrm>
          <a:prstGeom prst="line">
            <a:avLst/>
          </a:prstGeom>
          <a:noFill/>
          <a:ln w="19050" cap="flat" cmpd="sng" algn="ctr">
            <a:solidFill>
              <a:schemeClr val="accent1"/>
            </a:solidFill>
            <a:prstDash val="solid"/>
            <a:miter lim="800000"/>
          </a:ln>
          <a:effectLst/>
        </p:spPr>
      </p:cxnSp>
      <p:cxnSp>
        <p:nvCxnSpPr>
          <p:cNvPr id="108" name="Gerader Verbinder 107">
            <a:extLst>
              <a:ext uri="{FF2B5EF4-FFF2-40B4-BE49-F238E27FC236}">
                <a16:creationId xmlns:a16="http://schemas.microsoft.com/office/drawing/2014/main" id="{2F32CD3D-CF87-24DC-E7B3-15C9C43B65E0}"/>
              </a:ext>
            </a:extLst>
          </p:cNvPr>
          <p:cNvCxnSpPr>
            <a:cxnSpLocks/>
          </p:cNvCxnSpPr>
          <p:nvPr/>
        </p:nvCxnSpPr>
        <p:spPr>
          <a:xfrm>
            <a:off x="5771570" y="3625110"/>
            <a:ext cx="15408" cy="54167"/>
          </a:xfrm>
          <a:prstGeom prst="line">
            <a:avLst/>
          </a:prstGeom>
          <a:noFill/>
          <a:ln w="19050" cap="flat" cmpd="sng" algn="ctr">
            <a:solidFill>
              <a:schemeClr val="accent1"/>
            </a:solidFill>
            <a:prstDash val="solid"/>
            <a:miter lim="800000"/>
          </a:ln>
          <a:effectLst/>
        </p:spPr>
      </p:cxnSp>
      <p:cxnSp>
        <p:nvCxnSpPr>
          <p:cNvPr id="109" name="Gerader Verbinder 108">
            <a:extLst>
              <a:ext uri="{FF2B5EF4-FFF2-40B4-BE49-F238E27FC236}">
                <a16:creationId xmlns:a16="http://schemas.microsoft.com/office/drawing/2014/main" id="{4BFF0875-9738-C2F2-6A17-210ED1A10250}"/>
              </a:ext>
            </a:extLst>
          </p:cNvPr>
          <p:cNvCxnSpPr>
            <a:cxnSpLocks/>
          </p:cNvCxnSpPr>
          <p:nvPr/>
        </p:nvCxnSpPr>
        <p:spPr>
          <a:xfrm>
            <a:off x="5094449" y="3643041"/>
            <a:ext cx="692529" cy="0"/>
          </a:xfrm>
          <a:prstGeom prst="line">
            <a:avLst/>
          </a:prstGeom>
          <a:noFill/>
          <a:ln w="19050" cap="flat" cmpd="sng" algn="ctr">
            <a:solidFill>
              <a:schemeClr val="accent1"/>
            </a:solidFill>
            <a:prstDash val="solid"/>
            <a:miter lim="800000"/>
          </a:ln>
          <a:effectLst/>
        </p:spPr>
      </p:cxnSp>
      <p:cxnSp>
        <p:nvCxnSpPr>
          <p:cNvPr id="110" name="Gerader Verbinder 109">
            <a:extLst>
              <a:ext uri="{FF2B5EF4-FFF2-40B4-BE49-F238E27FC236}">
                <a16:creationId xmlns:a16="http://schemas.microsoft.com/office/drawing/2014/main" id="{F992B457-CE00-4916-B487-823C9B807484}"/>
              </a:ext>
            </a:extLst>
          </p:cNvPr>
          <p:cNvCxnSpPr>
            <a:cxnSpLocks/>
          </p:cNvCxnSpPr>
          <p:nvPr/>
        </p:nvCxnSpPr>
        <p:spPr>
          <a:xfrm>
            <a:off x="5447184" y="3401963"/>
            <a:ext cx="8938" cy="250230"/>
          </a:xfrm>
          <a:prstGeom prst="line">
            <a:avLst/>
          </a:prstGeom>
          <a:noFill/>
          <a:ln w="19050" cap="flat" cmpd="sng" algn="ctr">
            <a:solidFill>
              <a:schemeClr val="accent1"/>
            </a:solidFill>
            <a:prstDash val="solid"/>
            <a:miter lim="800000"/>
          </a:ln>
          <a:effectLst/>
        </p:spPr>
      </p:cxnSp>
      <p:cxnSp>
        <p:nvCxnSpPr>
          <p:cNvPr id="111" name="Gerader Verbinder 110">
            <a:extLst>
              <a:ext uri="{FF2B5EF4-FFF2-40B4-BE49-F238E27FC236}">
                <a16:creationId xmlns:a16="http://schemas.microsoft.com/office/drawing/2014/main" id="{98D9F9BE-0E29-78BF-C5E9-EDA5473D7530}"/>
              </a:ext>
            </a:extLst>
          </p:cNvPr>
          <p:cNvCxnSpPr>
            <a:cxnSpLocks/>
          </p:cNvCxnSpPr>
          <p:nvPr/>
        </p:nvCxnSpPr>
        <p:spPr>
          <a:xfrm>
            <a:off x="4660820" y="2248767"/>
            <a:ext cx="0" cy="186170"/>
          </a:xfrm>
          <a:prstGeom prst="line">
            <a:avLst/>
          </a:prstGeom>
          <a:noFill/>
          <a:ln w="19050" cap="flat" cmpd="sng" algn="ctr">
            <a:solidFill>
              <a:schemeClr val="accent1"/>
            </a:solidFill>
            <a:prstDash val="solid"/>
            <a:miter lim="800000"/>
          </a:ln>
          <a:effectLst/>
        </p:spPr>
      </p:cxnSp>
      <p:cxnSp>
        <p:nvCxnSpPr>
          <p:cNvPr id="112" name="Gerader Verbinder 111">
            <a:extLst>
              <a:ext uri="{FF2B5EF4-FFF2-40B4-BE49-F238E27FC236}">
                <a16:creationId xmlns:a16="http://schemas.microsoft.com/office/drawing/2014/main" id="{8F319099-5563-E623-4CBB-11E22EE49BFE}"/>
              </a:ext>
            </a:extLst>
          </p:cNvPr>
          <p:cNvCxnSpPr>
            <a:cxnSpLocks/>
          </p:cNvCxnSpPr>
          <p:nvPr/>
        </p:nvCxnSpPr>
        <p:spPr>
          <a:xfrm>
            <a:off x="5343922" y="2248767"/>
            <a:ext cx="0" cy="186170"/>
          </a:xfrm>
          <a:prstGeom prst="line">
            <a:avLst/>
          </a:prstGeom>
          <a:noFill/>
          <a:ln w="19050" cap="flat" cmpd="sng" algn="ctr">
            <a:solidFill>
              <a:schemeClr val="accent1"/>
            </a:solidFill>
            <a:prstDash val="solid"/>
            <a:miter lim="800000"/>
          </a:ln>
          <a:effectLst/>
        </p:spPr>
      </p:cxnSp>
      <p:cxnSp>
        <p:nvCxnSpPr>
          <p:cNvPr id="113" name="Gerader Verbinder 112">
            <a:extLst>
              <a:ext uri="{FF2B5EF4-FFF2-40B4-BE49-F238E27FC236}">
                <a16:creationId xmlns:a16="http://schemas.microsoft.com/office/drawing/2014/main" id="{7E994055-BF33-4582-7855-3E0815BAD549}"/>
              </a:ext>
            </a:extLst>
          </p:cNvPr>
          <p:cNvCxnSpPr>
            <a:cxnSpLocks/>
          </p:cNvCxnSpPr>
          <p:nvPr/>
        </p:nvCxnSpPr>
        <p:spPr>
          <a:xfrm>
            <a:off x="2486712" y="2247871"/>
            <a:ext cx="2866637" cy="0"/>
          </a:xfrm>
          <a:prstGeom prst="line">
            <a:avLst/>
          </a:prstGeom>
          <a:noFill/>
          <a:ln w="19050" cap="flat" cmpd="sng" algn="ctr">
            <a:solidFill>
              <a:schemeClr val="accent1"/>
            </a:solidFill>
            <a:prstDash val="solid"/>
            <a:miter lim="800000"/>
          </a:ln>
          <a:effectLst/>
        </p:spPr>
      </p:cxnSp>
      <p:cxnSp>
        <p:nvCxnSpPr>
          <p:cNvPr id="114" name="Gerader Verbinder 113">
            <a:extLst>
              <a:ext uri="{FF2B5EF4-FFF2-40B4-BE49-F238E27FC236}">
                <a16:creationId xmlns:a16="http://schemas.microsoft.com/office/drawing/2014/main" id="{CE7EFCE8-5BF3-13B2-6FEE-02DBAF1E09DF}"/>
              </a:ext>
            </a:extLst>
          </p:cNvPr>
          <p:cNvCxnSpPr>
            <a:cxnSpLocks/>
          </p:cNvCxnSpPr>
          <p:nvPr/>
        </p:nvCxnSpPr>
        <p:spPr>
          <a:xfrm flipH="1">
            <a:off x="4268837" y="1569132"/>
            <a:ext cx="2429" cy="678739"/>
          </a:xfrm>
          <a:prstGeom prst="line">
            <a:avLst/>
          </a:prstGeom>
          <a:noFill/>
          <a:ln w="19050" cap="flat" cmpd="sng" algn="ctr">
            <a:solidFill>
              <a:schemeClr val="accent1"/>
            </a:solidFill>
            <a:prstDash val="solid"/>
            <a:miter lim="800000"/>
          </a:ln>
          <a:effectLst/>
        </p:spPr>
      </p:cxnSp>
      <p:cxnSp>
        <p:nvCxnSpPr>
          <p:cNvPr id="121" name="Gerader Verbinder 120">
            <a:extLst>
              <a:ext uri="{FF2B5EF4-FFF2-40B4-BE49-F238E27FC236}">
                <a16:creationId xmlns:a16="http://schemas.microsoft.com/office/drawing/2014/main" id="{330D606D-9731-3DF5-2039-FDEA7BA0566E}"/>
              </a:ext>
            </a:extLst>
          </p:cNvPr>
          <p:cNvCxnSpPr>
            <a:cxnSpLocks/>
          </p:cNvCxnSpPr>
          <p:nvPr/>
        </p:nvCxnSpPr>
        <p:spPr>
          <a:xfrm>
            <a:off x="2495919" y="2248767"/>
            <a:ext cx="0" cy="186170"/>
          </a:xfrm>
          <a:prstGeom prst="line">
            <a:avLst/>
          </a:prstGeom>
          <a:noFill/>
          <a:ln w="19050" cap="flat" cmpd="sng" algn="ctr">
            <a:solidFill>
              <a:schemeClr val="accent1"/>
            </a:solidFill>
            <a:prstDash val="solid"/>
            <a:miter lim="800000"/>
          </a:ln>
          <a:effectLst/>
        </p:spPr>
      </p:cxnSp>
      <p:cxnSp>
        <p:nvCxnSpPr>
          <p:cNvPr id="123" name="Gerader Verbinder 122">
            <a:extLst>
              <a:ext uri="{FF2B5EF4-FFF2-40B4-BE49-F238E27FC236}">
                <a16:creationId xmlns:a16="http://schemas.microsoft.com/office/drawing/2014/main" id="{965357F2-4C3F-8E3E-489F-53629FC9B2D8}"/>
              </a:ext>
            </a:extLst>
          </p:cNvPr>
          <p:cNvCxnSpPr>
            <a:cxnSpLocks/>
          </p:cNvCxnSpPr>
          <p:nvPr/>
        </p:nvCxnSpPr>
        <p:spPr>
          <a:xfrm>
            <a:off x="7097049" y="2239340"/>
            <a:ext cx="0" cy="186170"/>
          </a:xfrm>
          <a:prstGeom prst="line">
            <a:avLst/>
          </a:prstGeom>
          <a:noFill/>
          <a:ln w="19050" cap="flat" cmpd="sng" algn="ctr">
            <a:solidFill>
              <a:srgbClr val="C00000"/>
            </a:solidFill>
            <a:prstDash val="solid"/>
            <a:miter lim="800000"/>
          </a:ln>
          <a:effectLst/>
        </p:spPr>
      </p:cxnSp>
      <p:cxnSp>
        <p:nvCxnSpPr>
          <p:cNvPr id="124" name="Gerader Verbinder 123">
            <a:extLst>
              <a:ext uri="{FF2B5EF4-FFF2-40B4-BE49-F238E27FC236}">
                <a16:creationId xmlns:a16="http://schemas.microsoft.com/office/drawing/2014/main" id="{EF5BBC15-9E5A-7791-5747-7689A6E7A84F}"/>
              </a:ext>
            </a:extLst>
          </p:cNvPr>
          <p:cNvCxnSpPr>
            <a:cxnSpLocks/>
          </p:cNvCxnSpPr>
          <p:nvPr/>
        </p:nvCxnSpPr>
        <p:spPr>
          <a:xfrm>
            <a:off x="7780151" y="2248767"/>
            <a:ext cx="0" cy="186170"/>
          </a:xfrm>
          <a:prstGeom prst="line">
            <a:avLst/>
          </a:prstGeom>
          <a:noFill/>
          <a:ln w="19050" cap="flat" cmpd="sng" algn="ctr">
            <a:solidFill>
              <a:srgbClr val="C00000"/>
            </a:solidFill>
            <a:prstDash val="solid"/>
            <a:miter lim="800000"/>
          </a:ln>
          <a:effectLst/>
        </p:spPr>
      </p:cxnSp>
      <p:cxnSp>
        <p:nvCxnSpPr>
          <p:cNvPr id="125" name="Gerader Verbinder 124">
            <a:extLst>
              <a:ext uri="{FF2B5EF4-FFF2-40B4-BE49-F238E27FC236}">
                <a16:creationId xmlns:a16="http://schemas.microsoft.com/office/drawing/2014/main" id="{6CBBB9F8-44D4-AB78-FA4C-9DCB7C0F4EAD}"/>
              </a:ext>
            </a:extLst>
          </p:cNvPr>
          <p:cNvCxnSpPr>
            <a:cxnSpLocks/>
          </p:cNvCxnSpPr>
          <p:nvPr/>
        </p:nvCxnSpPr>
        <p:spPr>
          <a:xfrm>
            <a:off x="7097049" y="2247871"/>
            <a:ext cx="692529" cy="0"/>
          </a:xfrm>
          <a:prstGeom prst="line">
            <a:avLst/>
          </a:prstGeom>
          <a:noFill/>
          <a:ln w="19050" cap="flat" cmpd="sng" algn="ctr">
            <a:solidFill>
              <a:srgbClr val="C00000"/>
            </a:solidFill>
            <a:prstDash val="solid"/>
            <a:miter lim="800000"/>
          </a:ln>
          <a:effectLst/>
        </p:spPr>
      </p:cxnSp>
      <p:cxnSp>
        <p:nvCxnSpPr>
          <p:cNvPr id="126" name="Gerader Verbinder 125">
            <a:extLst>
              <a:ext uri="{FF2B5EF4-FFF2-40B4-BE49-F238E27FC236}">
                <a16:creationId xmlns:a16="http://schemas.microsoft.com/office/drawing/2014/main" id="{9D8D82A6-7639-319C-F744-DC8CB9FA8602}"/>
              </a:ext>
            </a:extLst>
          </p:cNvPr>
          <p:cNvCxnSpPr>
            <a:cxnSpLocks/>
          </p:cNvCxnSpPr>
          <p:nvPr/>
        </p:nvCxnSpPr>
        <p:spPr>
          <a:xfrm flipV="1">
            <a:off x="7440357" y="2083324"/>
            <a:ext cx="0" cy="164547"/>
          </a:xfrm>
          <a:prstGeom prst="line">
            <a:avLst/>
          </a:prstGeom>
          <a:noFill/>
          <a:ln w="19050" cap="flat" cmpd="sng" algn="ctr">
            <a:solidFill>
              <a:srgbClr val="C00000"/>
            </a:solidFill>
            <a:prstDash val="solid"/>
            <a:miter lim="800000"/>
          </a:ln>
          <a:effectLst/>
        </p:spPr>
      </p:cxnSp>
      <p:cxnSp>
        <p:nvCxnSpPr>
          <p:cNvPr id="141" name="Gerader Verbinder 140">
            <a:extLst>
              <a:ext uri="{FF2B5EF4-FFF2-40B4-BE49-F238E27FC236}">
                <a16:creationId xmlns:a16="http://schemas.microsoft.com/office/drawing/2014/main" id="{90884F31-CD4A-60C9-724D-9887EFF43981}"/>
              </a:ext>
            </a:extLst>
          </p:cNvPr>
          <p:cNvCxnSpPr>
            <a:cxnSpLocks/>
          </p:cNvCxnSpPr>
          <p:nvPr/>
        </p:nvCxnSpPr>
        <p:spPr>
          <a:xfrm>
            <a:off x="6599954" y="976004"/>
            <a:ext cx="0" cy="186170"/>
          </a:xfrm>
          <a:prstGeom prst="line">
            <a:avLst/>
          </a:prstGeom>
          <a:noFill/>
          <a:ln w="19050" cap="flat" cmpd="sng" algn="ctr">
            <a:solidFill>
              <a:srgbClr val="C00000"/>
            </a:solidFill>
            <a:prstDash val="solid"/>
            <a:miter lim="800000"/>
          </a:ln>
          <a:effectLst/>
        </p:spPr>
      </p:cxnSp>
      <p:cxnSp>
        <p:nvCxnSpPr>
          <p:cNvPr id="142" name="Gerader Verbinder 141">
            <a:extLst>
              <a:ext uri="{FF2B5EF4-FFF2-40B4-BE49-F238E27FC236}">
                <a16:creationId xmlns:a16="http://schemas.microsoft.com/office/drawing/2014/main" id="{C86D5FB1-4185-0ABF-8343-A2A14DD8BC7F}"/>
              </a:ext>
            </a:extLst>
          </p:cNvPr>
          <p:cNvCxnSpPr>
            <a:cxnSpLocks/>
          </p:cNvCxnSpPr>
          <p:nvPr/>
        </p:nvCxnSpPr>
        <p:spPr>
          <a:xfrm>
            <a:off x="7433887" y="976004"/>
            <a:ext cx="0" cy="186170"/>
          </a:xfrm>
          <a:prstGeom prst="line">
            <a:avLst/>
          </a:prstGeom>
          <a:noFill/>
          <a:ln w="19050" cap="flat" cmpd="sng" algn="ctr">
            <a:solidFill>
              <a:srgbClr val="C00000"/>
            </a:solidFill>
            <a:prstDash val="solid"/>
            <a:miter lim="800000"/>
          </a:ln>
          <a:effectLst/>
        </p:spPr>
      </p:cxnSp>
      <p:cxnSp>
        <p:nvCxnSpPr>
          <p:cNvPr id="143" name="Gerader Verbinder 142">
            <a:extLst>
              <a:ext uri="{FF2B5EF4-FFF2-40B4-BE49-F238E27FC236}">
                <a16:creationId xmlns:a16="http://schemas.microsoft.com/office/drawing/2014/main" id="{035E3E80-8130-FE85-9C98-E3ED38BB9619}"/>
              </a:ext>
            </a:extLst>
          </p:cNvPr>
          <p:cNvCxnSpPr>
            <a:cxnSpLocks/>
          </p:cNvCxnSpPr>
          <p:nvPr/>
        </p:nvCxnSpPr>
        <p:spPr>
          <a:xfrm>
            <a:off x="4868693" y="975108"/>
            <a:ext cx="2565194" cy="0"/>
          </a:xfrm>
          <a:prstGeom prst="line">
            <a:avLst/>
          </a:prstGeom>
          <a:noFill/>
          <a:ln w="19050" cap="flat" cmpd="sng" algn="ctr">
            <a:solidFill>
              <a:srgbClr val="C00000"/>
            </a:solidFill>
            <a:prstDash val="solid"/>
            <a:miter lim="800000"/>
          </a:ln>
          <a:effectLst/>
        </p:spPr>
      </p:cxnSp>
      <p:cxnSp>
        <p:nvCxnSpPr>
          <p:cNvPr id="144" name="Gerader Verbinder 143">
            <a:extLst>
              <a:ext uri="{FF2B5EF4-FFF2-40B4-BE49-F238E27FC236}">
                <a16:creationId xmlns:a16="http://schemas.microsoft.com/office/drawing/2014/main" id="{61D9F0F2-938B-9B0C-F5A4-ADA8A8EFB6D7}"/>
              </a:ext>
            </a:extLst>
          </p:cNvPr>
          <p:cNvCxnSpPr>
            <a:cxnSpLocks/>
          </p:cNvCxnSpPr>
          <p:nvPr/>
        </p:nvCxnSpPr>
        <p:spPr>
          <a:xfrm>
            <a:off x="5623511" y="634188"/>
            <a:ext cx="0" cy="340920"/>
          </a:xfrm>
          <a:prstGeom prst="line">
            <a:avLst/>
          </a:prstGeom>
          <a:noFill/>
          <a:ln w="19050" cap="flat" cmpd="sng" algn="ctr">
            <a:solidFill>
              <a:srgbClr val="C00000"/>
            </a:solidFill>
            <a:prstDash val="solid"/>
            <a:miter lim="800000"/>
          </a:ln>
          <a:effectLst/>
        </p:spPr>
      </p:cxnSp>
      <p:cxnSp>
        <p:nvCxnSpPr>
          <p:cNvPr id="145" name="Gerader Verbinder 144">
            <a:extLst>
              <a:ext uri="{FF2B5EF4-FFF2-40B4-BE49-F238E27FC236}">
                <a16:creationId xmlns:a16="http://schemas.microsoft.com/office/drawing/2014/main" id="{19802FC4-F983-A2AF-16E1-E99663242EBC}"/>
              </a:ext>
            </a:extLst>
          </p:cNvPr>
          <p:cNvCxnSpPr>
            <a:cxnSpLocks/>
          </p:cNvCxnSpPr>
          <p:nvPr/>
        </p:nvCxnSpPr>
        <p:spPr>
          <a:xfrm>
            <a:off x="4868693" y="976004"/>
            <a:ext cx="0" cy="186170"/>
          </a:xfrm>
          <a:prstGeom prst="line">
            <a:avLst/>
          </a:prstGeom>
          <a:noFill/>
          <a:ln w="19050" cap="flat" cmpd="sng" algn="ctr">
            <a:solidFill>
              <a:srgbClr val="C00000"/>
            </a:solidFill>
            <a:prstDash val="solid"/>
            <a:miter lim="800000"/>
          </a:ln>
          <a:effectLst/>
        </p:spPr>
      </p:cxnSp>
      <p:cxnSp>
        <p:nvCxnSpPr>
          <p:cNvPr id="149" name="Gerader Verbinder 148">
            <a:extLst>
              <a:ext uri="{FF2B5EF4-FFF2-40B4-BE49-F238E27FC236}">
                <a16:creationId xmlns:a16="http://schemas.microsoft.com/office/drawing/2014/main" id="{6AB8AE9E-9CD6-468C-DC79-F0C9E5B05305}"/>
              </a:ext>
            </a:extLst>
          </p:cNvPr>
          <p:cNvCxnSpPr>
            <a:cxnSpLocks/>
          </p:cNvCxnSpPr>
          <p:nvPr/>
        </p:nvCxnSpPr>
        <p:spPr>
          <a:xfrm>
            <a:off x="5353349" y="634188"/>
            <a:ext cx="544993" cy="0"/>
          </a:xfrm>
          <a:prstGeom prst="line">
            <a:avLst/>
          </a:prstGeom>
          <a:noFill/>
          <a:ln w="19050" cap="flat" cmpd="sng" algn="ctr">
            <a:solidFill>
              <a:srgbClr val="C00000"/>
            </a:solidFill>
            <a:prstDash val="solid"/>
            <a:miter lim="800000"/>
          </a:ln>
          <a:effectLst/>
        </p:spPr>
      </p:cxnSp>
      <p:cxnSp>
        <p:nvCxnSpPr>
          <p:cNvPr id="153" name="Gerader Verbinder 152">
            <a:extLst>
              <a:ext uri="{FF2B5EF4-FFF2-40B4-BE49-F238E27FC236}">
                <a16:creationId xmlns:a16="http://schemas.microsoft.com/office/drawing/2014/main" id="{84CF3A86-2B36-3277-970D-6C35105E6345}"/>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C6F9914F-71C1-8713-FD0D-A7D92D16D048}"/>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2763D1B1-CFE7-A623-79C1-EA8DBE982BA9}"/>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31792944-71A3-F3E5-E545-2C8BBE23AFF0}"/>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0301ACE6-4277-2B30-9836-D9DD86F5F682}"/>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EA2F6322-ACD6-1225-C38E-A3EEC4B8053A}"/>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B94376BE-9628-7F70-26ED-1A68BB0F73AA}"/>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895BC935-D0F0-8AB6-2956-702478166225}"/>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B6CD6DDF-2CBF-38E2-D4FE-35431C09EC95}"/>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1A5F57C7-12C1-FAFB-55CF-E9D588608EF7}"/>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70" name="Rechteck 169">
            <a:extLst>
              <a:ext uri="{FF2B5EF4-FFF2-40B4-BE49-F238E27FC236}">
                <a16:creationId xmlns:a16="http://schemas.microsoft.com/office/drawing/2014/main" id="{A02015F4-DE15-6E47-7ECD-DA5E88FEA694}"/>
              </a:ext>
            </a:extLst>
          </p:cNvPr>
          <p:cNvSpPr/>
          <p:nvPr/>
        </p:nvSpPr>
        <p:spPr>
          <a:xfrm>
            <a:off x="4131766" y="3304991"/>
            <a:ext cx="1139414"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Tante/Onkel</a:t>
            </a:r>
          </a:p>
        </p:txBody>
      </p:sp>
      <p:sp>
        <p:nvSpPr>
          <p:cNvPr id="177" name="Rechteck 176">
            <a:extLst>
              <a:ext uri="{FF2B5EF4-FFF2-40B4-BE49-F238E27FC236}">
                <a16:creationId xmlns:a16="http://schemas.microsoft.com/office/drawing/2014/main" id="{4EF1D953-DE51-A836-9A92-45E20CE19A87}"/>
              </a:ext>
            </a:extLst>
          </p:cNvPr>
          <p:cNvSpPr/>
          <p:nvPr/>
        </p:nvSpPr>
        <p:spPr>
          <a:xfrm>
            <a:off x="4259752" y="4334939"/>
            <a:ext cx="1638590"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Cousinen/Cousins</a:t>
            </a:r>
          </a:p>
        </p:txBody>
      </p:sp>
      <p:sp>
        <p:nvSpPr>
          <p:cNvPr id="178" name="Rechteck 177">
            <a:extLst>
              <a:ext uri="{FF2B5EF4-FFF2-40B4-BE49-F238E27FC236}">
                <a16:creationId xmlns:a16="http://schemas.microsoft.com/office/drawing/2014/main" id="{9A15C3E8-45A6-E5F1-04AD-907F75CA873D}"/>
              </a:ext>
            </a:extLst>
          </p:cNvPr>
          <p:cNvSpPr/>
          <p:nvPr/>
        </p:nvSpPr>
        <p:spPr>
          <a:xfrm>
            <a:off x="3768730" y="1042003"/>
            <a:ext cx="1039067" cy="307777"/>
          </a:xfrm>
          <a:prstGeom prst="rect">
            <a:avLst/>
          </a:prstGeom>
          <a:noFill/>
        </p:spPr>
        <p:txBody>
          <a:bodyPr wrap="none" lIns="91440" tIns="45720" rIns="91440" bIns="45720">
            <a:spAutoFit/>
          </a:bodyPr>
          <a:lstStyle/>
          <a:p>
            <a:pPr algn="ctr"/>
            <a:r>
              <a:rPr lang="de-DE" sz="1400" b="0" cap="none" spc="0" dirty="0">
                <a:ln w="0"/>
                <a:solidFill>
                  <a:schemeClr val="accent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Großeltern</a:t>
            </a:r>
          </a:p>
        </p:txBody>
      </p:sp>
      <p:sp>
        <p:nvSpPr>
          <p:cNvPr id="180" name="Rechteck 179">
            <a:extLst>
              <a:ext uri="{FF2B5EF4-FFF2-40B4-BE49-F238E27FC236}">
                <a16:creationId xmlns:a16="http://schemas.microsoft.com/office/drawing/2014/main" id="{F89B784E-6332-A9C7-DBF6-22632F371C4D}"/>
              </a:ext>
            </a:extLst>
          </p:cNvPr>
          <p:cNvSpPr/>
          <p:nvPr/>
        </p:nvSpPr>
        <p:spPr>
          <a:xfrm>
            <a:off x="5029438" y="-21772"/>
            <a:ext cx="1188146" cy="307777"/>
          </a:xfrm>
          <a:prstGeom prst="rect">
            <a:avLst/>
          </a:prstGeom>
          <a:noFill/>
        </p:spPr>
        <p:txBody>
          <a:bodyPr wrap="none" lIns="91440" tIns="45720" rIns="91440" bIns="45720">
            <a:spAutoFit/>
          </a:bodyPr>
          <a:lstStyle/>
          <a:p>
            <a:pPr algn="ctr"/>
            <a:r>
              <a:rPr lang="de-DE" sz="1400" dirty="0">
                <a:ln w="0"/>
                <a:solidFill>
                  <a:srgbClr val="C00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Urg</a:t>
            </a:r>
            <a:r>
              <a:rPr lang="de-DE" sz="1400" b="0" cap="none" spc="0" dirty="0">
                <a:ln w="0"/>
                <a:solidFill>
                  <a:srgbClr val="C00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roßeltern</a:t>
            </a:r>
          </a:p>
        </p:txBody>
      </p:sp>
      <p:sp>
        <p:nvSpPr>
          <p:cNvPr id="184" name="Textfeld 183">
            <a:extLst>
              <a:ext uri="{FF2B5EF4-FFF2-40B4-BE49-F238E27FC236}">
                <a16:creationId xmlns:a16="http://schemas.microsoft.com/office/drawing/2014/main" id="{214A613E-5C6C-5EDD-8D91-A39054BD0B1E}"/>
              </a:ext>
            </a:extLst>
          </p:cNvPr>
          <p:cNvSpPr txBox="1"/>
          <p:nvPr/>
        </p:nvSpPr>
        <p:spPr>
          <a:xfrm>
            <a:off x="8521404" y="113118"/>
            <a:ext cx="3592644"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1924 Gesetzliche Erben erster Ordnung</a:t>
            </a:r>
          </a:p>
          <a:p>
            <a:pPr algn="l">
              <a:buNone/>
            </a:pPr>
            <a:r>
              <a:rPr lang="de-DE" sz="1600" b="0" i="0" dirty="0">
                <a:solidFill>
                  <a:srgbClr val="000000"/>
                </a:solidFill>
                <a:effectLst/>
                <a:latin typeface="Arial" panose="020B0604020202020204" pitchFamily="34" charset="0"/>
              </a:rPr>
              <a:t>(1) Gesetzliche Erben der ersten Ordnung sind die Abkömmlinge des Erblassers.</a:t>
            </a:r>
          </a:p>
        </p:txBody>
      </p:sp>
      <p:sp>
        <p:nvSpPr>
          <p:cNvPr id="186" name="Textfeld 185">
            <a:extLst>
              <a:ext uri="{FF2B5EF4-FFF2-40B4-BE49-F238E27FC236}">
                <a16:creationId xmlns:a16="http://schemas.microsoft.com/office/drawing/2014/main" id="{73F01678-7A42-E4DA-1438-908D687C52FA}"/>
              </a:ext>
            </a:extLst>
          </p:cNvPr>
          <p:cNvSpPr txBox="1"/>
          <p:nvPr/>
        </p:nvSpPr>
        <p:spPr>
          <a:xfrm>
            <a:off x="8570543" y="1399634"/>
            <a:ext cx="3638112"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1925 Gesetzliche Erben zweiter Ordnung</a:t>
            </a:r>
          </a:p>
          <a:p>
            <a:pPr algn="l">
              <a:buNone/>
            </a:pPr>
            <a:r>
              <a:rPr lang="de-DE" sz="1600" b="0" i="0" dirty="0">
                <a:solidFill>
                  <a:srgbClr val="000000"/>
                </a:solidFill>
                <a:effectLst/>
                <a:latin typeface="Arial" panose="020B0604020202020204" pitchFamily="34" charset="0"/>
              </a:rPr>
              <a:t>(1) Gesetzliche Erben der zweiten Ordnung sind die Eltern des Erblassers und deren Abkömmlinge.</a:t>
            </a:r>
          </a:p>
        </p:txBody>
      </p:sp>
      <p:sp>
        <p:nvSpPr>
          <p:cNvPr id="188" name="Textfeld 187">
            <a:extLst>
              <a:ext uri="{FF2B5EF4-FFF2-40B4-BE49-F238E27FC236}">
                <a16:creationId xmlns:a16="http://schemas.microsoft.com/office/drawing/2014/main" id="{D073F11B-450C-75AF-FA37-6DA1A6C65674}"/>
              </a:ext>
            </a:extLst>
          </p:cNvPr>
          <p:cNvSpPr txBox="1"/>
          <p:nvPr/>
        </p:nvSpPr>
        <p:spPr>
          <a:xfrm>
            <a:off x="8570543" y="2745593"/>
            <a:ext cx="3458059" cy="1323439"/>
          </a:xfrm>
          <a:prstGeom prst="rect">
            <a:avLst/>
          </a:prstGeom>
          <a:noFill/>
        </p:spPr>
        <p:txBody>
          <a:bodyPr wrap="square">
            <a:spAutoFit/>
          </a:bodyPr>
          <a:lstStyle/>
          <a:p>
            <a:pPr algn="ctr">
              <a:buNone/>
            </a:pPr>
            <a:r>
              <a:rPr lang="de-DE" sz="1600" b="1" dirty="0">
                <a:effectLst/>
                <a:latin typeface="Arial" panose="020B0604020202020204" pitchFamily="34" charset="0"/>
                <a:cs typeface="Arial" panose="020B0604020202020204" pitchFamily="34" charset="0"/>
              </a:rPr>
              <a:t>§ 1926 Gesetzliche Erben dritter Ordnung</a:t>
            </a:r>
          </a:p>
          <a:p>
            <a:pPr algn="l">
              <a:buNone/>
            </a:pPr>
            <a:r>
              <a:rPr lang="de-DE" sz="1600" b="0" i="0" dirty="0">
                <a:solidFill>
                  <a:srgbClr val="000000"/>
                </a:solidFill>
                <a:effectLst/>
                <a:latin typeface="Arial" panose="020B0604020202020204" pitchFamily="34" charset="0"/>
              </a:rPr>
              <a:t>(1) Gesetzliche Erben der dritten Ordnung sind die Großeltern des Erblassers und deren Abkömmlinge.</a:t>
            </a:r>
          </a:p>
        </p:txBody>
      </p:sp>
      <p:sp>
        <p:nvSpPr>
          <p:cNvPr id="190" name="Textfeld 189">
            <a:extLst>
              <a:ext uri="{FF2B5EF4-FFF2-40B4-BE49-F238E27FC236}">
                <a16:creationId xmlns:a16="http://schemas.microsoft.com/office/drawing/2014/main" id="{E0267568-F925-FBD8-3733-9364058E600E}"/>
              </a:ext>
            </a:extLst>
          </p:cNvPr>
          <p:cNvSpPr txBox="1"/>
          <p:nvPr/>
        </p:nvSpPr>
        <p:spPr>
          <a:xfrm>
            <a:off x="8581147" y="4049297"/>
            <a:ext cx="3610852"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1928 Gesetzliche Erben vierter Ordnung</a:t>
            </a:r>
          </a:p>
          <a:p>
            <a:pPr algn="l">
              <a:buNone/>
            </a:pPr>
            <a:r>
              <a:rPr lang="de-DE" sz="1600" b="0" i="0" dirty="0">
                <a:solidFill>
                  <a:srgbClr val="000000"/>
                </a:solidFill>
                <a:effectLst/>
                <a:latin typeface="Arial" panose="020B0604020202020204" pitchFamily="34" charset="0"/>
              </a:rPr>
              <a:t>(1) Gesetzliche Erben der vierten Ordnung sind die Urgroßeltern des Erblassers und deren Abkömmlinge.</a:t>
            </a:r>
          </a:p>
        </p:txBody>
      </p:sp>
      <p:sp>
        <p:nvSpPr>
          <p:cNvPr id="192" name="Textfeld 191">
            <a:extLst>
              <a:ext uri="{FF2B5EF4-FFF2-40B4-BE49-F238E27FC236}">
                <a16:creationId xmlns:a16="http://schemas.microsoft.com/office/drawing/2014/main" id="{AAA75556-7327-B8B8-03BD-B85A361CA396}"/>
              </a:ext>
            </a:extLst>
          </p:cNvPr>
          <p:cNvSpPr txBox="1"/>
          <p:nvPr/>
        </p:nvSpPr>
        <p:spPr>
          <a:xfrm>
            <a:off x="8521404" y="5309921"/>
            <a:ext cx="3592644" cy="1569660"/>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1929 Fernere Ordnungen</a:t>
            </a:r>
          </a:p>
          <a:p>
            <a:pPr algn="l">
              <a:buNone/>
            </a:pPr>
            <a:r>
              <a:rPr lang="de-DE" sz="1600" b="0" i="0" dirty="0">
                <a:solidFill>
                  <a:srgbClr val="000000"/>
                </a:solidFill>
                <a:effectLst/>
                <a:latin typeface="Arial" panose="020B0604020202020204" pitchFamily="34" charset="0"/>
              </a:rPr>
              <a:t>(1) Gesetzliche Erben der fünften Ordnung und der ferneren Ordnungen sind die entfernteren Voreltern des Erblassers und deren Abkömmlinge.</a:t>
            </a:r>
          </a:p>
        </p:txBody>
      </p:sp>
      <p:sp>
        <p:nvSpPr>
          <p:cNvPr id="2" name="Rechteck 1">
            <a:extLst>
              <a:ext uri="{FF2B5EF4-FFF2-40B4-BE49-F238E27FC236}">
                <a16:creationId xmlns:a16="http://schemas.microsoft.com/office/drawing/2014/main" id="{9D5C74CA-787C-8372-A46E-09D9B7248CD6}"/>
              </a:ext>
            </a:extLst>
          </p:cNvPr>
          <p:cNvSpPr/>
          <p:nvPr/>
        </p:nvSpPr>
        <p:spPr>
          <a:xfrm>
            <a:off x="221434" y="-104232"/>
            <a:ext cx="319959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Ordnungssystem</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 name="Rechteck 2">
            <a:extLst>
              <a:ext uri="{FF2B5EF4-FFF2-40B4-BE49-F238E27FC236}">
                <a16:creationId xmlns:a16="http://schemas.microsoft.com/office/drawing/2014/main" id="{596DC8BC-E189-34CC-019D-586F3C400AC9}"/>
              </a:ext>
            </a:extLst>
          </p:cNvPr>
          <p:cNvSpPr/>
          <p:nvPr/>
        </p:nvSpPr>
        <p:spPr>
          <a:xfrm>
            <a:off x="485500" y="5438325"/>
            <a:ext cx="702436" cy="307777"/>
          </a:xfrm>
          <a:prstGeom prst="rect">
            <a:avLst/>
          </a:prstGeom>
          <a:noFill/>
        </p:spPr>
        <p:txBody>
          <a:bodyPr wrap="none" lIns="91440" tIns="45720" rIns="91440" bIns="45720">
            <a:spAutoFit/>
          </a:bodyPr>
          <a:lstStyle/>
          <a:p>
            <a:pPr algn="ctr"/>
            <a:r>
              <a:rPr lang="de-DE" sz="1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Kinder</a:t>
            </a:r>
          </a:p>
        </p:txBody>
      </p:sp>
      <p:sp>
        <p:nvSpPr>
          <p:cNvPr id="8" name="Rechteck 7">
            <a:extLst>
              <a:ext uri="{FF2B5EF4-FFF2-40B4-BE49-F238E27FC236}">
                <a16:creationId xmlns:a16="http://schemas.microsoft.com/office/drawing/2014/main" id="{A6F6A3BB-1494-B17A-9304-79B30CC96A82}"/>
              </a:ext>
            </a:extLst>
          </p:cNvPr>
          <p:cNvSpPr/>
          <p:nvPr/>
        </p:nvSpPr>
        <p:spPr>
          <a:xfrm>
            <a:off x="700373" y="6230311"/>
            <a:ext cx="633508" cy="307777"/>
          </a:xfrm>
          <a:prstGeom prst="rect">
            <a:avLst/>
          </a:prstGeom>
          <a:noFill/>
        </p:spPr>
        <p:txBody>
          <a:bodyPr wrap="none" lIns="91440" tIns="45720" rIns="91440" bIns="45720">
            <a:spAutoFit/>
          </a:bodyPr>
          <a:lstStyle/>
          <a:p>
            <a:pPr algn="ctr"/>
            <a:r>
              <a:rPr lang="de-DE" sz="1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Enkel</a:t>
            </a:r>
          </a:p>
        </p:txBody>
      </p:sp>
    </p:spTree>
    <p:extLst>
      <p:ext uri="{BB962C8B-B14F-4D97-AF65-F5344CB8AC3E}">
        <p14:creationId xmlns:p14="http://schemas.microsoft.com/office/powerpoint/2010/main" val="173689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7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8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6"/>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9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9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9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p:bldP spid="96" grpId="0"/>
      <p:bldP spid="97" grpId="0"/>
      <p:bldP spid="98" grpId="0"/>
      <p:bldP spid="160" grpId="0"/>
      <p:bldP spid="162" grpId="0"/>
      <p:bldP spid="169" grpId="0"/>
      <p:bldP spid="170" grpId="0"/>
      <p:bldP spid="177" grpId="0"/>
      <p:bldP spid="178" grpId="0"/>
      <p:bldP spid="180" grpId="0"/>
      <p:bldP spid="184" grpId="0"/>
      <p:bldP spid="186" grpId="0"/>
      <p:bldP spid="188" grpId="0"/>
      <p:bldP spid="190" grpId="0"/>
      <p:bldP spid="192" grpId="0"/>
      <p:bldP spid="3" grpId="0"/>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903B3-3C5C-FDE2-5333-BB4DB944C7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02549A-4C46-30D3-4E90-E555B67EE67C}"/>
              </a:ext>
            </a:extLst>
          </p:cNvPr>
          <p:cNvSpPr>
            <a:spLocks noGrp="1"/>
          </p:cNvSpPr>
          <p:nvPr>
            <p:ph type="title"/>
          </p:nvPr>
        </p:nvSpPr>
        <p:spPr>
          <a:xfrm>
            <a:off x="329184" y="187452"/>
            <a:ext cx="11567160" cy="1188720"/>
          </a:xfrm>
        </p:spPr>
        <p:txBody>
          <a:bodyPr>
            <a:normAutofit/>
          </a:bodyPr>
          <a:lstStyle/>
          <a:p>
            <a:r>
              <a:rPr lang="de-DE" dirty="0"/>
              <a:t>Wo liegen die Vorteile eines notariellen Testamentes?</a:t>
            </a:r>
          </a:p>
        </p:txBody>
      </p:sp>
      <p:sp>
        <p:nvSpPr>
          <p:cNvPr id="3" name="Inhaltsplatzhalter 2">
            <a:extLst>
              <a:ext uri="{FF2B5EF4-FFF2-40B4-BE49-F238E27FC236}">
                <a16:creationId xmlns:a16="http://schemas.microsoft.com/office/drawing/2014/main" id="{615B598D-C0B7-DECF-9717-38FA129512B0}"/>
              </a:ext>
            </a:extLst>
          </p:cNvPr>
          <p:cNvSpPr>
            <a:spLocks noGrp="1"/>
          </p:cNvSpPr>
          <p:nvPr>
            <p:ph idx="1"/>
          </p:nvPr>
        </p:nvSpPr>
        <p:spPr>
          <a:xfrm>
            <a:off x="329184" y="1571434"/>
            <a:ext cx="11567160" cy="3715131"/>
          </a:xfrm>
        </p:spPr>
        <p:txBody>
          <a:bodyPr>
            <a:normAutofit fontScale="92500" lnSpcReduction="10000"/>
          </a:bodyPr>
          <a:lstStyle/>
          <a:p>
            <a:r>
              <a:rPr lang="de-DE" sz="2600" dirty="0"/>
              <a:t>Bestätigung der Testierfähigkeit</a:t>
            </a:r>
          </a:p>
          <a:p>
            <a:pPr marL="228600" lvl="1" indent="0">
              <a:buNone/>
            </a:pPr>
            <a:r>
              <a:rPr lang="de-DE" sz="2400" dirty="0">
                <a:sym typeface="Wingdings" panose="05000000000000000000" pitchFamily="2" charset="2"/>
              </a:rPr>
              <a:t> Wirksamkeit des Testamentes kann kaum angezweifelt werden</a:t>
            </a:r>
            <a:endParaRPr lang="de-DE" sz="2400" dirty="0"/>
          </a:p>
          <a:p>
            <a:r>
              <a:rPr lang="de-DE" sz="2600" dirty="0"/>
              <a:t>rechtssichere Formulierungen</a:t>
            </a:r>
          </a:p>
          <a:p>
            <a:pPr marL="228600" lvl="1" indent="0">
              <a:buNone/>
            </a:pPr>
            <a:r>
              <a:rPr lang="de-DE" sz="2400" dirty="0">
                <a:sym typeface="Wingdings" panose="05000000000000000000" pitchFamily="2" charset="2"/>
              </a:rPr>
              <a:t> Rückgriff auf Auslegungsregeln des BGB wird erspart</a:t>
            </a:r>
            <a:endParaRPr lang="de-DE" sz="2400" dirty="0"/>
          </a:p>
          <a:p>
            <a:r>
              <a:rPr lang="de-DE" sz="2600" dirty="0"/>
              <a:t>grds. kein Erbschein zum Nachweis der Erbenstellung erforderlich</a:t>
            </a:r>
          </a:p>
          <a:p>
            <a:pPr marL="228600" lvl="1" indent="0">
              <a:buNone/>
            </a:pPr>
            <a:r>
              <a:rPr lang="de-DE" sz="2400" dirty="0">
                <a:sym typeface="Wingdings" panose="05000000000000000000" pitchFamily="2" charset="2"/>
              </a:rPr>
              <a:t> Kostenersparnis</a:t>
            </a:r>
            <a:endParaRPr lang="de-DE" sz="2400" dirty="0"/>
          </a:p>
          <a:p>
            <a:r>
              <a:rPr lang="de-DE" sz="2600" dirty="0"/>
              <a:t>amtliche Verwahrung der Testamente und Registrierung im ZTR</a:t>
            </a:r>
          </a:p>
          <a:p>
            <a:pPr marL="228600" lvl="1" indent="0">
              <a:buNone/>
            </a:pPr>
            <a:r>
              <a:rPr lang="de-DE" sz="2400" dirty="0">
                <a:sym typeface="Wingdings" panose="05000000000000000000" pitchFamily="2" charset="2"/>
              </a:rPr>
              <a:t> Garantie, dass das Testament aufgefunden wird</a:t>
            </a:r>
            <a:endParaRPr lang="de-DE" sz="2400" dirty="0"/>
          </a:p>
          <a:p>
            <a:pPr marL="0" indent="0">
              <a:buNone/>
            </a:pPr>
            <a:endParaRPr lang="de-DE" dirty="0"/>
          </a:p>
        </p:txBody>
      </p:sp>
    </p:spTree>
    <p:extLst>
      <p:ext uri="{BB962C8B-B14F-4D97-AF65-F5344CB8AC3E}">
        <p14:creationId xmlns:p14="http://schemas.microsoft.com/office/powerpoint/2010/main" val="162413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1ED47-5D11-D73A-D093-3D2151DB8C46}"/>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52F8C2A2-8E4C-C476-3B6D-D7E2CF4138CB}"/>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E545C31E-8C1E-819B-FCFC-1795B580A32D}"/>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8086EAEF-A692-B863-6508-406B64D257F4}"/>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6CE4DFC4-A237-F5DF-A4DB-6336E1D3E14C}"/>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9D48F9A7-0810-DF6B-BD88-CA7D613923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D0623102-1F50-62A8-0492-F8C595D551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2B3E4B2E-5AEB-69BC-9057-75C41D4C858B}"/>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804F0E4B-A24E-FA7F-0322-449E19C89AF2}"/>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F3A7D2D0-3556-082B-4322-FC4F193C7FB3}"/>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961A7282-E54C-A3EB-884D-60A4CCD0C771}"/>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143B8A6E-C035-0020-ED9E-99862D5E5623}"/>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AEA49F54-9E0F-E84E-E224-940F9A2E358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2B3977BB-4EE1-5EC4-8AD9-CDD9539CFF0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59794C71-962B-75DC-B543-3DFC88BA1195}"/>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AC40337C-7C81-6FE8-A65B-C7E31A0419EE}"/>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E4BC67A0-E91D-EE47-728A-EB5ABD49F80F}"/>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573C9990-229E-FC74-23ED-2468BC605968}"/>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9224EBB8-D5D0-0654-4247-75318B35E63F}"/>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5483FD47-F09B-AB55-DEFE-CA4EA8788DD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7A4E4E0E-A0D7-61A6-F55D-61BD9E9BCD2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D6CAAFDD-A204-E752-4B25-634C277EF56D}"/>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C5D46621-3AD6-AF30-1C90-35C92A69BE16}"/>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122E53E6-55B4-25E5-D3BF-B54CC5E20CF1}"/>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351CD678-F825-8F81-4476-3949C6A0E9F8}"/>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AF591C0C-470A-2A37-35D5-208FFCEE610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78FEBCEC-8A46-91CF-7311-6B94E1CA0340}"/>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9B31878F-582E-7B34-46D0-01639FE29BF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8A7F79B7-16AB-43B5-9FA1-81B25AFF3A8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80B89E06-5716-768C-4767-6E4D2CDC8DCF}"/>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E6EF6814-592D-E724-4E35-78ABB4A11D82}"/>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9CD081D6-18CD-F383-D2F2-D5EDB886823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31A1C213-AEAB-6660-36E5-85FC498F24E8}"/>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5538B485-B0E9-EC72-CD0F-9C0494F90109}"/>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613D7C86-CB75-FAC1-2A41-E9441103CFA3}"/>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87E87430-317F-A1C6-1B93-C30DFBC1F8D8}"/>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sp>
        <p:nvSpPr>
          <p:cNvPr id="95" name="Rechteck 94">
            <a:extLst>
              <a:ext uri="{FF2B5EF4-FFF2-40B4-BE49-F238E27FC236}">
                <a16:creationId xmlns:a16="http://schemas.microsoft.com/office/drawing/2014/main" id="{65C9781A-F860-65C7-9754-77EDABB2C4E4}"/>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D428F5C4-D93B-EA1B-6EEA-A12E62DA7E7F}"/>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cxnSp>
        <p:nvCxnSpPr>
          <p:cNvPr id="153" name="Gerader Verbinder 152">
            <a:extLst>
              <a:ext uri="{FF2B5EF4-FFF2-40B4-BE49-F238E27FC236}">
                <a16:creationId xmlns:a16="http://schemas.microsoft.com/office/drawing/2014/main" id="{D368E25E-E032-014B-C270-60A1E0131A71}"/>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3C646D3D-2CE0-2AEB-CA27-7EBFECCC32B7}"/>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92C233E9-5650-BE54-5750-31CB1A19C594}"/>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F075D7E9-37BC-1E4E-C71A-C149C2657360}"/>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CCAFDB91-51A4-3113-934D-1823F1B91EBE}"/>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82AA1A9E-2CA6-28F6-419F-C3A57E4B0293}"/>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B6147966-08A0-31E8-691D-58D9BCC5752B}"/>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B31D21A2-B8FB-0C2D-FEA9-99DFEB15489A}"/>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3C1894B9-F351-86C6-D7E5-EA433B8A822C}"/>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EECB704F-466F-B2D9-B002-AF6CC7E93521}"/>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84" name="Textfeld 183">
            <a:extLst>
              <a:ext uri="{FF2B5EF4-FFF2-40B4-BE49-F238E27FC236}">
                <a16:creationId xmlns:a16="http://schemas.microsoft.com/office/drawing/2014/main" id="{69DDAB5C-2F9C-9599-6E9A-1FAE8B87F02A}"/>
              </a:ext>
            </a:extLst>
          </p:cNvPr>
          <p:cNvSpPr txBox="1"/>
          <p:nvPr/>
        </p:nvSpPr>
        <p:spPr>
          <a:xfrm>
            <a:off x="4309450" y="217335"/>
            <a:ext cx="7763233"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1924 Gesetzliche Erben erster Ordnung</a:t>
            </a:r>
          </a:p>
          <a:p>
            <a:pPr algn="l">
              <a:buNone/>
            </a:pPr>
            <a:r>
              <a:rPr lang="de-DE" sz="1600" b="0" i="0" dirty="0">
                <a:solidFill>
                  <a:srgbClr val="000000"/>
                </a:solidFill>
                <a:effectLst/>
                <a:latin typeface="Arial" panose="020B0604020202020204" pitchFamily="34" charset="0"/>
              </a:rPr>
              <a:t>(1) Gesetzliche Erben der ersten Ordnung sind die Abkömmlinge des Erblassers.</a:t>
            </a:r>
          </a:p>
          <a:p>
            <a:pPr algn="l">
              <a:buNone/>
            </a:pPr>
            <a:r>
              <a:rPr lang="de-DE" sz="1600" b="1" i="0" dirty="0">
                <a:solidFill>
                  <a:srgbClr val="000000"/>
                </a:solidFill>
                <a:effectLst/>
                <a:latin typeface="Arial" panose="020B0604020202020204" pitchFamily="34" charset="0"/>
              </a:rPr>
              <a:t>(2) Ein zur Zeit des Erbfalls lebender Abkömmling schließt die durch ihn mit dem Erblasser verwandten Abkömmlinge von der Erbfolge aus.</a:t>
            </a:r>
          </a:p>
          <a:p>
            <a:pPr algn="l">
              <a:buNone/>
            </a:pPr>
            <a:endParaRPr lang="de-DE" sz="1600" b="0" i="0" dirty="0">
              <a:solidFill>
                <a:srgbClr val="000000"/>
              </a:solidFill>
              <a:effectLst/>
              <a:latin typeface="Arial" panose="020B0604020202020204" pitchFamily="34" charset="0"/>
            </a:endParaRPr>
          </a:p>
        </p:txBody>
      </p:sp>
      <p:sp>
        <p:nvSpPr>
          <p:cNvPr id="2" name="Rechteck 1">
            <a:extLst>
              <a:ext uri="{FF2B5EF4-FFF2-40B4-BE49-F238E27FC236}">
                <a16:creationId xmlns:a16="http://schemas.microsoft.com/office/drawing/2014/main" id="{06368FD7-17E4-E075-3940-BF4BC750F88F}"/>
              </a:ext>
            </a:extLst>
          </p:cNvPr>
          <p:cNvSpPr/>
          <p:nvPr/>
        </p:nvSpPr>
        <p:spPr>
          <a:xfrm>
            <a:off x="64180" y="-104232"/>
            <a:ext cx="351410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Repräsentationsprinzip</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9" name="Rechteck 8">
            <a:extLst>
              <a:ext uri="{FF2B5EF4-FFF2-40B4-BE49-F238E27FC236}">
                <a16:creationId xmlns:a16="http://schemas.microsoft.com/office/drawing/2014/main" id="{FF1D913B-C0D5-D0FC-E48F-EE0715A75673}"/>
              </a:ext>
            </a:extLst>
          </p:cNvPr>
          <p:cNvSpPr/>
          <p:nvPr/>
        </p:nvSpPr>
        <p:spPr>
          <a:xfrm>
            <a:off x="1303285" y="590870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0" name="Rechteck 9">
            <a:extLst>
              <a:ext uri="{FF2B5EF4-FFF2-40B4-BE49-F238E27FC236}">
                <a16:creationId xmlns:a16="http://schemas.microsoft.com/office/drawing/2014/main" id="{474A6420-1897-BD08-FB79-554F62F9C218}"/>
              </a:ext>
            </a:extLst>
          </p:cNvPr>
          <p:cNvSpPr/>
          <p:nvPr/>
        </p:nvSpPr>
        <p:spPr>
          <a:xfrm>
            <a:off x="1784190" y="5908702"/>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157CA817-1E59-E228-328A-435D189D4E20}"/>
              </a:ext>
            </a:extLst>
          </p:cNvPr>
          <p:cNvSpPr/>
          <p:nvPr/>
        </p:nvSpPr>
        <p:spPr>
          <a:xfrm>
            <a:off x="2866400" y="478490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FEE95262-697D-B424-3F58-DB134F15FC9D}"/>
              </a:ext>
            </a:extLst>
          </p:cNvPr>
          <p:cNvSpPr/>
          <p:nvPr/>
        </p:nvSpPr>
        <p:spPr>
          <a:xfrm>
            <a:off x="3525504" y="4813752"/>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C0B732F6-CC54-65F4-E8A4-0DBB586F30A0}"/>
              </a:ext>
            </a:extLst>
          </p:cNvPr>
          <p:cNvSpPr/>
          <p:nvPr/>
        </p:nvSpPr>
        <p:spPr>
          <a:xfrm>
            <a:off x="2510526" y="357515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3BA84642-2A7C-5D50-1208-207628BA38E9}"/>
              </a:ext>
            </a:extLst>
          </p:cNvPr>
          <p:cNvSpPr/>
          <p:nvPr/>
        </p:nvSpPr>
        <p:spPr>
          <a:xfrm>
            <a:off x="3215384" y="358943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7FB4B434-7F73-1DA9-EDB9-C98299DDA0F3}"/>
              </a:ext>
            </a:extLst>
          </p:cNvPr>
          <p:cNvSpPr/>
          <p:nvPr/>
        </p:nvSpPr>
        <p:spPr>
          <a:xfrm>
            <a:off x="1677025" y="255879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5C670173-94B4-AB20-A45B-D2A0FB51144C}"/>
              </a:ext>
            </a:extLst>
          </p:cNvPr>
          <p:cNvSpPr/>
          <p:nvPr/>
        </p:nvSpPr>
        <p:spPr>
          <a:xfrm>
            <a:off x="2713528" y="252903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Textfeld 21">
            <a:extLst>
              <a:ext uri="{FF2B5EF4-FFF2-40B4-BE49-F238E27FC236}">
                <a16:creationId xmlns:a16="http://schemas.microsoft.com/office/drawing/2014/main" id="{7C3AA02F-6689-5341-F2F8-A224A6DA0833}"/>
              </a:ext>
            </a:extLst>
          </p:cNvPr>
          <p:cNvSpPr txBox="1"/>
          <p:nvPr/>
        </p:nvSpPr>
        <p:spPr>
          <a:xfrm>
            <a:off x="4356444" y="1389181"/>
            <a:ext cx="7716239" cy="830997"/>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1930 Rangfolge der Ordnungen</a:t>
            </a:r>
          </a:p>
          <a:p>
            <a:pPr algn="l">
              <a:buNone/>
            </a:pPr>
            <a:r>
              <a:rPr lang="de-DE" sz="1600" b="0" i="0" dirty="0">
                <a:solidFill>
                  <a:srgbClr val="000000"/>
                </a:solidFill>
                <a:effectLst/>
                <a:latin typeface="Arial" panose="020B0604020202020204" pitchFamily="34" charset="0"/>
              </a:rPr>
              <a:t>Ein Verwandter ist nicht zur Erbfolge berufen, solange ein Verwandter einer vorhergehenden Ordnung vorhanden ist.</a:t>
            </a:r>
          </a:p>
        </p:txBody>
      </p:sp>
      <p:sp>
        <p:nvSpPr>
          <p:cNvPr id="23" name="Rechteck 22">
            <a:extLst>
              <a:ext uri="{FF2B5EF4-FFF2-40B4-BE49-F238E27FC236}">
                <a16:creationId xmlns:a16="http://schemas.microsoft.com/office/drawing/2014/main" id="{8264ACA2-6447-9C59-4159-0050DF093838}"/>
              </a:ext>
            </a:extLst>
          </p:cNvPr>
          <p:cNvSpPr/>
          <p:nvPr/>
        </p:nvSpPr>
        <p:spPr>
          <a:xfrm>
            <a:off x="914667" y="3597698"/>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952F0082-05C2-3D20-3512-E0861310D203}"/>
              </a:ext>
            </a:extLst>
          </p:cNvPr>
          <p:cNvSpPr/>
          <p:nvPr/>
        </p:nvSpPr>
        <p:spPr>
          <a:xfrm>
            <a:off x="4518028" y="3650997"/>
            <a:ext cx="4535793"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 = verstorben</a:t>
            </a:r>
          </a:p>
        </p:txBody>
      </p:sp>
      <p:sp>
        <p:nvSpPr>
          <p:cNvPr id="30" name="Rechteck 29">
            <a:extLst>
              <a:ext uri="{FF2B5EF4-FFF2-40B4-BE49-F238E27FC236}">
                <a16:creationId xmlns:a16="http://schemas.microsoft.com/office/drawing/2014/main" id="{1508470F-68F2-934C-0466-77EA2E7F8079}"/>
              </a:ext>
            </a:extLst>
          </p:cNvPr>
          <p:cNvSpPr/>
          <p:nvPr/>
        </p:nvSpPr>
        <p:spPr>
          <a:xfrm>
            <a:off x="4517280" y="4324679"/>
            <a:ext cx="5555688"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 = wird kein Erbe</a:t>
            </a:r>
          </a:p>
        </p:txBody>
      </p:sp>
      <p:sp>
        <p:nvSpPr>
          <p:cNvPr id="33" name="Rechteck 32">
            <a:extLst>
              <a:ext uri="{FF2B5EF4-FFF2-40B4-BE49-F238E27FC236}">
                <a16:creationId xmlns:a16="http://schemas.microsoft.com/office/drawing/2014/main" id="{5DF6E88E-707D-75A6-EA26-05A7905B0A2C}"/>
              </a:ext>
            </a:extLst>
          </p:cNvPr>
          <p:cNvSpPr/>
          <p:nvPr/>
        </p:nvSpPr>
        <p:spPr>
          <a:xfrm>
            <a:off x="688838" y="5259398"/>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34" name="Rechteck 33">
            <a:extLst>
              <a:ext uri="{FF2B5EF4-FFF2-40B4-BE49-F238E27FC236}">
                <a16:creationId xmlns:a16="http://schemas.microsoft.com/office/drawing/2014/main" id="{0A36B415-93F4-CF48-967E-DE7B6515B1AE}"/>
              </a:ext>
            </a:extLst>
          </p:cNvPr>
          <p:cNvSpPr/>
          <p:nvPr/>
        </p:nvSpPr>
        <p:spPr>
          <a:xfrm>
            <a:off x="2027638" y="5275417"/>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41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 grpId="0"/>
      <p:bldP spid="9" grpId="0"/>
      <p:bldP spid="10" grpId="0"/>
      <p:bldP spid="11" grpId="0"/>
      <p:bldP spid="12" grpId="0"/>
      <p:bldP spid="13" grpId="0"/>
      <p:bldP spid="15" grpId="0"/>
      <p:bldP spid="16" grpId="0"/>
      <p:bldP spid="20" grpId="0"/>
      <p:bldP spid="22" grpId="0"/>
      <p:bldP spid="33" grpId="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F46BA-2448-0555-89D3-AF9DF7A46B0C}"/>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D085A958-36C1-D76D-8D97-8BE3F3736A75}"/>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57F44668-27B2-8294-4D9B-63FAEFCC2DA7}"/>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252C69AC-44BF-CCCF-928A-6EF4DE4369F2}"/>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DD64BF57-196B-D1DF-A14F-09E508B6ED77}"/>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A093B9C4-E9D0-51D5-DA8D-C45E954777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901AF533-5493-2625-484D-974C110FC91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9682BDCB-C053-331C-C920-87FB65820CF7}"/>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88512945-FCFB-695B-DD3C-477CAA34D1E8}"/>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1C133B7D-E15A-408C-35D3-670EAB83361B}"/>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D20454CD-E9E3-4D7C-A2FC-E157266F727F}"/>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85C39BF1-71EF-DB45-5501-B9084BA20526}"/>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4D4E8268-94E6-D28A-2D5C-1C5C2A50C2C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72D8D7EA-D8EF-3C78-997F-931E6EF0FD5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3F9B11F1-5E3F-1B2D-4CD1-92F7E7DE1B84}"/>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3AC992C0-F86C-3D08-D9A7-1C86BD9A5A89}"/>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889545A7-DEAC-13A8-2C91-A55B281537E8}"/>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2A8DE492-CF06-71FC-165A-5C97F55C6D71}"/>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05367DF0-E8AA-A5C0-0840-FD064BD2E48C}"/>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496EBA13-4B83-3EFF-6F18-2053B566213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08EE7686-3E9F-8FD5-9D68-B6CE9D0E542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3CCCF3F5-35F6-68B4-883E-2830CF808505}"/>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1486EF78-D7A7-455A-0B22-D49B941A335F}"/>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B5099589-64B8-0502-529E-AC2A9231FE32}"/>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6C83A493-CB07-4CE7-030B-BCE5E48C3238}"/>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2D4A8C55-26ED-1A47-3233-6F6CE835C24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3079B7D0-8F16-1372-589C-32A80AAEE5A1}"/>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58D6D4D7-AFF0-FF09-D639-E5C685C4731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28F45595-C8EE-39A1-5AAF-CFB15DAACC06}"/>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94825337-A906-ADC5-F0B5-DA2B945B2E61}"/>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41FC548F-7A1A-4E62-2668-4B4170345524}"/>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563FE95B-01D4-8FAA-1BF7-9620B4F0AE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5A01E035-8891-6880-172B-E28B649CA800}"/>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39898E05-050D-EFD0-9262-5F2D4DB3025B}"/>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AC4236F2-1671-4DE1-A552-F5FCA166FA36}"/>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0C825A50-4A72-B647-CB9A-BFA0BB2890A2}"/>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sp>
        <p:nvSpPr>
          <p:cNvPr id="95" name="Rechteck 94">
            <a:extLst>
              <a:ext uri="{FF2B5EF4-FFF2-40B4-BE49-F238E27FC236}">
                <a16:creationId xmlns:a16="http://schemas.microsoft.com/office/drawing/2014/main" id="{0C285664-7FCF-0214-E9BD-D646A875E950}"/>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5A78871C-0E2C-8FC7-4F02-D3B61C630F6A}"/>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cxnSp>
        <p:nvCxnSpPr>
          <p:cNvPr id="153" name="Gerader Verbinder 152">
            <a:extLst>
              <a:ext uri="{FF2B5EF4-FFF2-40B4-BE49-F238E27FC236}">
                <a16:creationId xmlns:a16="http://schemas.microsoft.com/office/drawing/2014/main" id="{31FAE61A-4C06-7254-AA76-72CE39CF71D4}"/>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D35DBD9E-53A5-BD3A-08C2-162B2EBC8F38}"/>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B7688AC9-B6B8-F13C-B06A-0A8CEB19695C}"/>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6B65A3CD-5CE7-8EA3-5E79-BE3FBAA8351E}"/>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83CBD582-97A4-8810-F124-AD40A51D5738}"/>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B4A2C87E-AB73-FB5E-BA71-42D4F42F5F74}"/>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4E5C1479-FAF8-CF06-20F7-2547555BE751}"/>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B31E9D7B-898B-B180-D906-E02FF12D50DE}"/>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3E426684-693C-19ED-A5AF-4C8EF2D97FD0}"/>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D6A7CD9B-50DC-58BD-552F-35175013BE2B}"/>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184" name="Textfeld 183">
            <a:extLst>
              <a:ext uri="{FF2B5EF4-FFF2-40B4-BE49-F238E27FC236}">
                <a16:creationId xmlns:a16="http://schemas.microsoft.com/office/drawing/2014/main" id="{08068636-00ED-3C5C-F437-467F9EBBA1D0}"/>
              </a:ext>
            </a:extLst>
          </p:cNvPr>
          <p:cNvSpPr txBox="1"/>
          <p:nvPr/>
        </p:nvSpPr>
        <p:spPr>
          <a:xfrm>
            <a:off x="4309450" y="217335"/>
            <a:ext cx="7763233" cy="2062103"/>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1924 Gesetzliche Erben erster Ordnung</a:t>
            </a:r>
          </a:p>
          <a:p>
            <a:pPr algn="l">
              <a:buNone/>
            </a:pPr>
            <a:r>
              <a:rPr lang="de-DE" sz="1600" b="0" i="0" dirty="0">
                <a:solidFill>
                  <a:srgbClr val="000000"/>
                </a:solidFill>
                <a:effectLst/>
                <a:latin typeface="Arial" panose="020B0604020202020204" pitchFamily="34" charset="0"/>
              </a:rPr>
              <a:t>(1) Gesetzliche Erben der ersten Ordnung sind die Abkömmlinge des Erblassers.</a:t>
            </a:r>
          </a:p>
          <a:p>
            <a:pPr algn="l">
              <a:buNone/>
            </a:pPr>
            <a:r>
              <a:rPr lang="de-DE" sz="1600" i="0" dirty="0">
                <a:solidFill>
                  <a:srgbClr val="000000"/>
                </a:solidFill>
                <a:effectLst/>
                <a:latin typeface="Arial" panose="020B0604020202020204" pitchFamily="34" charset="0"/>
              </a:rPr>
              <a:t>(2) Ein zur Zeit des Erbfalls lebender Abkömmling schließt die durch ihn mit dem Erblasser verwandten Abkömmlinge von der Erbfolge aus.</a:t>
            </a:r>
          </a:p>
          <a:p>
            <a:pPr algn="l">
              <a:buNone/>
            </a:pPr>
            <a:r>
              <a:rPr lang="de-DE" sz="1600" b="1" i="0" dirty="0">
                <a:solidFill>
                  <a:srgbClr val="000000"/>
                </a:solidFill>
                <a:effectLst/>
                <a:latin typeface="Arial" panose="020B0604020202020204" pitchFamily="34" charset="0"/>
              </a:rPr>
              <a:t>(3) An die Stelle eines zur Zeit des Erbfalls nicht mehr lebenden Abkömmlings treten die durch ihn mit dem Erblasser verwandten Abkömmlinge (Erbfolge nach Stämmen).</a:t>
            </a:r>
          </a:p>
          <a:p>
            <a:pPr algn="l">
              <a:buNone/>
            </a:pPr>
            <a:r>
              <a:rPr lang="de-DE" sz="1600" b="1" i="0" dirty="0">
                <a:solidFill>
                  <a:srgbClr val="000000"/>
                </a:solidFill>
                <a:effectLst/>
                <a:latin typeface="Arial" panose="020B0604020202020204" pitchFamily="34" charset="0"/>
              </a:rPr>
              <a:t>(4) Kinder erben zu gleichen Teilen.</a:t>
            </a:r>
          </a:p>
        </p:txBody>
      </p:sp>
      <p:sp>
        <p:nvSpPr>
          <p:cNvPr id="2" name="Rechteck 1">
            <a:extLst>
              <a:ext uri="{FF2B5EF4-FFF2-40B4-BE49-F238E27FC236}">
                <a16:creationId xmlns:a16="http://schemas.microsoft.com/office/drawing/2014/main" id="{97D43A11-1940-256B-A545-B7A8D8B34BD5}"/>
              </a:ext>
            </a:extLst>
          </p:cNvPr>
          <p:cNvSpPr/>
          <p:nvPr/>
        </p:nvSpPr>
        <p:spPr>
          <a:xfrm>
            <a:off x="64180" y="-104232"/>
            <a:ext cx="351410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Repräsentationsprinzip</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10" name="Rechteck 9">
            <a:extLst>
              <a:ext uri="{FF2B5EF4-FFF2-40B4-BE49-F238E27FC236}">
                <a16:creationId xmlns:a16="http://schemas.microsoft.com/office/drawing/2014/main" id="{77E9672E-D7DE-6AFC-81CB-BD8FE059161A}"/>
              </a:ext>
            </a:extLst>
          </p:cNvPr>
          <p:cNvSpPr/>
          <p:nvPr/>
        </p:nvSpPr>
        <p:spPr>
          <a:xfrm>
            <a:off x="1559063" y="4910605"/>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D0E6BDC7-12EB-9B37-E28C-C827DD1E3D3C}"/>
              </a:ext>
            </a:extLst>
          </p:cNvPr>
          <p:cNvSpPr/>
          <p:nvPr/>
        </p:nvSpPr>
        <p:spPr>
          <a:xfrm>
            <a:off x="2866400" y="478490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EC0E1D73-B3A9-C98F-7D1A-0BD8BDEB71C8}"/>
              </a:ext>
            </a:extLst>
          </p:cNvPr>
          <p:cNvSpPr/>
          <p:nvPr/>
        </p:nvSpPr>
        <p:spPr>
          <a:xfrm>
            <a:off x="3525504" y="4813752"/>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21F298F1-9AB7-4593-BEF2-8D714BBB3414}"/>
              </a:ext>
            </a:extLst>
          </p:cNvPr>
          <p:cNvSpPr/>
          <p:nvPr/>
        </p:nvSpPr>
        <p:spPr>
          <a:xfrm>
            <a:off x="2510526" y="357515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B0D624A1-1005-A1FD-4E70-1C92200E0694}"/>
              </a:ext>
            </a:extLst>
          </p:cNvPr>
          <p:cNvSpPr/>
          <p:nvPr/>
        </p:nvSpPr>
        <p:spPr>
          <a:xfrm>
            <a:off x="3215384" y="358943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B3A9C289-3EDB-9B84-9018-7D9F04690EFC}"/>
              </a:ext>
            </a:extLst>
          </p:cNvPr>
          <p:cNvSpPr/>
          <p:nvPr/>
        </p:nvSpPr>
        <p:spPr>
          <a:xfrm>
            <a:off x="1677025" y="255879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EC26EFDB-853E-8976-A0A7-21783D65BB32}"/>
              </a:ext>
            </a:extLst>
          </p:cNvPr>
          <p:cNvSpPr/>
          <p:nvPr/>
        </p:nvSpPr>
        <p:spPr>
          <a:xfrm>
            <a:off x="2713528" y="252903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3" name="Rechteck 2">
            <a:extLst>
              <a:ext uri="{FF2B5EF4-FFF2-40B4-BE49-F238E27FC236}">
                <a16:creationId xmlns:a16="http://schemas.microsoft.com/office/drawing/2014/main" id="{79E2CD87-C6F0-00F6-B7DF-B6C69463E971}"/>
              </a:ext>
            </a:extLst>
          </p:cNvPr>
          <p:cNvSpPr/>
          <p:nvPr/>
        </p:nvSpPr>
        <p:spPr>
          <a:xfrm>
            <a:off x="914667" y="3597698"/>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8" name="Rechteck 7">
            <a:extLst>
              <a:ext uri="{FF2B5EF4-FFF2-40B4-BE49-F238E27FC236}">
                <a16:creationId xmlns:a16="http://schemas.microsoft.com/office/drawing/2014/main" id="{514C969C-AF58-6134-EE15-71C76975AEE9}"/>
              </a:ext>
            </a:extLst>
          </p:cNvPr>
          <p:cNvSpPr/>
          <p:nvPr/>
        </p:nvSpPr>
        <p:spPr>
          <a:xfrm>
            <a:off x="696634" y="5083514"/>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22" name="Rechteck 21">
            <a:extLst>
              <a:ext uri="{FF2B5EF4-FFF2-40B4-BE49-F238E27FC236}">
                <a16:creationId xmlns:a16="http://schemas.microsoft.com/office/drawing/2014/main" id="{50854539-E0B0-7988-856C-5389BD3F5991}"/>
              </a:ext>
            </a:extLst>
          </p:cNvPr>
          <p:cNvSpPr/>
          <p:nvPr/>
        </p:nvSpPr>
        <p:spPr>
          <a:xfrm>
            <a:off x="967559" y="6096353"/>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23" name="Rechteck 22">
            <a:extLst>
              <a:ext uri="{FF2B5EF4-FFF2-40B4-BE49-F238E27FC236}">
                <a16:creationId xmlns:a16="http://schemas.microsoft.com/office/drawing/2014/main" id="{F2DA1250-948C-0CCE-1331-3199EBC3F725}"/>
              </a:ext>
            </a:extLst>
          </p:cNvPr>
          <p:cNvSpPr/>
          <p:nvPr/>
        </p:nvSpPr>
        <p:spPr>
          <a:xfrm>
            <a:off x="2261090" y="6105525"/>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24" name="Textfeld 23">
            <a:extLst>
              <a:ext uri="{FF2B5EF4-FFF2-40B4-BE49-F238E27FC236}">
                <a16:creationId xmlns:a16="http://schemas.microsoft.com/office/drawing/2014/main" id="{24999D77-439A-66A1-01F3-C63985AA98E6}"/>
              </a:ext>
            </a:extLst>
          </p:cNvPr>
          <p:cNvSpPr txBox="1"/>
          <p:nvPr/>
        </p:nvSpPr>
        <p:spPr>
          <a:xfrm>
            <a:off x="4356444" y="2544946"/>
            <a:ext cx="7716239" cy="830997"/>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1930 Rangfolge der Ordnungen</a:t>
            </a:r>
          </a:p>
          <a:p>
            <a:pPr algn="l">
              <a:buNone/>
            </a:pPr>
            <a:r>
              <a:rPr lang="de-DE" sz="1600" b="0" i="0" dirty="0">
                <a:solidFill>
                  <a:srgbClr val="000000"/>
                </a:solidFill>
                <a:effectLst/>
                <a:latin typeface="Arial" panose="020B0604020202020204" pitchFamily="34" charset="0"/>
              </a:rPr>
              <a:t>Ein Verwandter ist nicht zur Erbfolge berufen, solange ein Verwandter einer vorhergehenden Ordnung vorhanden ist.</a:t>
            </a:r>
          </a:p>
        </p:txBody>
      </p:sp>
    </p:spTree>
    <p:extLst>
      <p:ext uri="{BB962C8B-B14F-4D97-AF65-F5344CB8AC3E}">
        <p14:creationId xmlns:p14="http://schemas.microsoft.com/office/powerpoint/2010/main" val="417916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 grpId="0"/>
      <p:bldP spid="8" grpId="0"/>
      <p:bldP spid="22"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284F4-0552-DBCE-E051-991D1F8D65A3}"/>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EEE61952-F2F9-D239-E070-8B0FB4BA6F6C}"/>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9F8A4C95-AD49-BD4D-B593-20ECD303C6A6}"/>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27F005A9-3BB9-E50B-1357-B3894CA50A84}"/>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DB5FDB30-32C5-AB1D-8AC0-9588110CC58E}"/>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13656A66-0F1B-E41D-7F70-E59F809BB0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4DF1EDC4-2B60-CE97-4644-C7FCDA716C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235CECFB-A42E-8212-06BA-40BAA6B37390}"/>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C81A183F-C043-5223-3D26-DA4A7E0B4EED}"/>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3E2E819B-2F17-D8BB-A4C3-9856122953C8}"/>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FE003391-25A6-04FD-9DC5-3F5BDA69E21C}"/>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1ACD2B99-FE93-C8BA-475B-4D9EE60DD7CB}"/>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F65B8A6C-4141-DE30-529A-464D1A03FE0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6D097A25-5CFA-4542-5A0F-70A2689BCDF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38AA505A-0675-7E49-AAAD-42C11832C402}"/>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B0D5E743-06EA-B5B2-7458-8FFAB5BBBF80}"/>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37FC3A7E-F42B-30E6-A109-9320543E0D7A}"/>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07EE6F7D-27B4-FD44-5D1D-02D03B33D4CD}"/>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CCD05B76-29AF-CDF4-4B6B-C22488DE2016}"/>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7E791C5D-45B9-675C-1DAD-6ABC6FD4711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924F6682-8A13-573B-F968-A9E35E398F3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D2C5CBA5-D2E4-6F84-AA68-3C763A999708}"/>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236520E1-45CC-1C63-6FB2-51ED22C0F7F9}"/>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AA481FCE-6E08-C650-8636-4BBCDE92AFCA}"/>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F43EA5DF-D2EB-E52F-F7CC-A225BB640307}"/>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7DD17E42-8B69-05E0-00E1-3CDE6EBCFFA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800A903C-05A1-19D0-A20D-125C497316F0}"/>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99E513BF-DE2F-7925-D5AE-BBC0BB8431F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69D1C957-B3F9-6F35-6111-6955F8779160}"/>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7D545723-6DDA-62C9-8191-326DCF0AFF57}"/>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D9595D90-028E-2A53-084C-6528031CD0E7}"/>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009DD81C-C69B-93B0-89B3-ED40AC33F90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0BD6F0D4-224E-D2E8-E0EB-395CC0DEC977}"/>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D4496226-5DF7-639B-612D-E0A7AAF17807}"/>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C235C547-BECB-98C6-6447-175F2C1E46E1}"/>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932CCB6D-7CA8-07C7-E184-67F02DB3C3B1}"/>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sp>
        <p:nvSpPr>
          <p:cNvPr id="95" name="Rechteck 94">
            <a:extLst>
              <a:ext uri="{FF2B5EF4-FFF2-40B4-BE49-F238E27FC236}">
                <a16:creationId xmlns:a16="http://schemas.microsoft.com/office/drawing/2014/main" id="{25098358-801B-E8AD-6ADF-65040DCFEA43}"/>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44E52470-D324-A760-1CEA-A4B338650A8C}"/>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cxnSp>
        <p:nvCxnSpPr>
          <p:cNvPr id="153" name="Gerader Verbinder 152">
            <a:extLst>
              <a:ext uri="{FF2B5EF4-FFF2-40B4-BE49-F238E27FC236}">
                <a16:creationId xmlns:a16="http://schemas.microsoft.com/office/drawing/2014/main" id="{A35E5AD3-E582-7362-9D6C-3C77C932A0F9}"/>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07BB049F-5DF1-30B8-426E-7663432F942A}"/>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4DEF5EAB-B8B2-F07E-1DAE-24C49F031E99}"/>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CDF8D440-7736-5C4D-A769-A61D0E50B861}"/>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95743E2A-39D9-3FFE-79F7-251BC80BF83F}"/>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CDB6642C-24D1-2C6A-7D5E-DD818755AB98}"/>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CACBAC35-38A2-AE3C-B16E-1117EEACD35E}"/>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8D046085-2B57-C77B-E783-D34738F971A2}"/>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44F19D81-C14C-5BE1-300C-9C4FC01C9D6A}"/>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72F87674-A663-C0D0-272C-4A92D1C0695A}"/>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2" name="Rechteck 1">
            <a:extLst>
              <a:ext uri="{FF2B5EF4-FFF2-40B4-BE49-F238E27FC236}">
                <a16:creationId xmlns:a16="http://schemas.microsoft.com/office/drawing/2014/main" id="{FC9B0836-1E3E-1E8A-0501-589FB5483D4A}"/>
              </a:ext>
            </a:extLst>
          </p:cNvPr>
          <p:cNvSpPr/>
          <p:nvPr/>
        </p:nvSpPr>
        <p:spPr>
          <a:xfrm>
            <a:off x="221435" y="-104232"/>
            <a:ext cx="319959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2. Ordnung</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 name="Textfeld 2">
            <a:extLst>
              <a:ext uri="{FF2B5EF4-FFF2-40B4-BE49-F238E27FC236}">
                <a16:creationId xmlns:a16="http://schemas.microsoft.com/office/drawing/2014/main" id="{A91417E7-3776-7ABC-819B-DC8CE1669D33}"/>
              </a:ext>
            </a:extLst>
          </p:cNvPr>
          <p:cNvSpPr txBox="1"/>
          <p:nvPr/>
        </p:nvSpPr>
        <p:spPr>
          <a:xfrm>
            <a:off x="4330730" y="3341588"/>
            <a:ext cx="7763233" cy="1323439"/>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1925 Gesetzliche Erben zweiter Ordnung</a:t>
            </a:r>
          </a:p>
          <a:p>
            <a:pPr algn="l">
              <a:buNone/>
            </a:pPr>
            <a:r>
              <a:rPr lang="de-DE" sz="1600" b="0" i="0" dirty="0">
                <a:solidFill>
                  <a:srgbClr val="000000"/>
                </a:solidFill>
                <a:effectLst/>
                <a:latin typeface="Arial" panose="020B0604020202020204" pitchFamily="34" charset="0"/>
              </a:rPr>
              <a:t>(1) Gesetzliche Erben der zweiten Ordnung sind die Eltern des Erblassers und deren Abkömmlinge.</a:t>
            </a:r>
          </a:p>
          <a:p>
            <a:pPr algn="l">
              <a:buNone/>
            </a:pPr>
            <a:r>
              <a:rPr lang="de-DE" sz="1600" b="1" i="0" dirty="0">
                <a:solidFill>
                  <a:srgbClr val="000000"/>
                </a:solidFill>
                <a:effectLst/>
                <a:latin typeface="Arial" panose="020B0604020202020204" pitchFamily="34" charset="0"/>
              </a:rPr>
              <a:t>(2) Leben zur Zeit des Erbfalls die Eltern, so erben sie allein und zu gleichen Teilen.</a:t>
            </a:r>
          </a:p>
        </p:txBody>
      </p:sp>
      <p:sp>
        <p:nvSpPr>
          <p:cNvPr id="8" name="Rechteck 7">
            <a:extLst>
              <a:ext uri="{FF2B5EF4-FFF2-40B4-BE49-F238E27FC236}">
                <a16:creationId xmlns:a16="http://schemas.microsoft.com/office/drawing/2014/main" id="{D88A8F3E-A92D-B85F-8F64-15FD81D64CA2}"/>
              </a:ext>
            </a:extLst>
          </p:cNvPr>
          <p:cNvSpPr/>
          <p:nvPr/>
        </p:nvSpPr>
        <p:spPr>
          <a:xfrm>
            <a:off x="914667" y="3597698"/>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9" name="Rechteck 8">
            <a:extLst>
              <a:ext uri="{FF2B5EF4-FFF2-40B4-BE49-F238E27FC236}">
                <a16:creationId xmlns:a16="http://schemas.microsoft.com/office/drawing/2014/main" id="{23F07D0B-1984-4BD6-8ADB-0C44D260EC1A}"/>
              </a:ext>
            </a:extLst>
          </p:cNvPr>
          <p:cNvSpPr/>
          <p:nvPr/>
        </p:nvSpPr>
        <p:spPr>
          <a:xfrm>
            <a:off x="1321871" y="595802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0" name="Rechteck 9">
            <a:extLst>
              <a:ext uri="{FF2B5EF4-FFF2-40B4-BE49-F238E27FC236}">
                <a16:creationId xmlns:a16="http://schemas.microsoft.com/office/drawing/2014/main" id="{DB2E4BB4-035C-E7B7-281F-85CF1A9DD6A8}"/>
              </a:ext>
            </a:extLst>
          </p:cNvPr>
          <p:cNvSpPr/>
          <p:nvPr/>
        </p:nvSpPr>
        <p:spPr>
          <a:xfrm>
            <a:off x="1737276" y="594868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9CC40596-BC6C-3276-DAB6-15C3CD5031A4}"/>
              </a:ext>
            </a:extLst>
          </p:cNvPr>
          <p:cNvSpPr/>
          <p:nvPr/>
        </p:nvSpPr>
        <p:spPr>
          <a:xfrm>
            <a:off x="1580702" y="4879203"/>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E98E2CC4-3446-8DB7-2DAA-9542DB0D988E}"/>
              </a:ext>
            </a:extLst>
          </p:cNvPr>
          <p:cNvSpPr/>
          <p:nvPr/>
        </p:nvSpPr>
        <p:spPr>
          <a:xfrm>
            <a:off x="1054414" y="4867131"/>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3" name="Rechteck 12">
            <a:extLst>
              <a:ext uri="{FF2B5EF4-FFF2-40B4-BE49-F238E27FC236}">
                <a16:creationId xmlns:a16="http://schemas.microsoft.com/office/drawing/2014/main" id="{77DAD6C9-0683-D81B-0ACC-FC8B299A89C9}"/>
              </a:ext>
            </a:extLst>
          </p:cNvPr>
          <p:cNvSpPr/>
          <p:nvPr/>
        </p:nvSpPr>
        <p:spPr>
          <a:xfrm>
            <a:off x="3215384" y="3589435"/>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5" name="Rechteck 14">
            <a:extLst>
              <a:ext uri="{FF2B5EF4-FFF2-40B4-BE49-F238E27FC236}">
                <a16:creationId xmlns:a16="http://schemas.microsoft.com/office/drawing/2014/main" id="{40D03DA8-ED61-A019-DFEB-87901EA5B53B}"/>
              </a:ext>
            </a:extLst>
          </p:cNvPr>
          <p:cNvSpPr/>
          <p:nvPr/>
        </p:nvSpPr>
        <p:spPr>
          <a:xfrm>
            <a:off x="2486711" y="3606981"/>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D6047B50-A905-8DDA-FE5D-C787269D37F8}"/>
              </a:ext>
            </a:extLst>
          </p:cNvPr>
          <p:cNvSpPr/>
          <p:nvPr/>
        </p:nvSpPr>
        <p:spPr>
          <a:xfrm>
            <a:off x="3518946" y="484821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134188C3-E661-285B-3D0D-F7242DE7EC0F}"/>
              </a:ext>
            </a:extLst>
          </p:cNvPr>
          <p:cNvSpPr/>
          <p:nvPr/>
        </p:nvSpPr>
        <p:spPr>
          <a:xfrm>
            <a:off x="2862271" y="4825004"/>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7206C5D9-3386-19DA-8A4E-B630E6DC3518}"/>
              </a:ext>
            </a:extLst>
          </p:cNvPr>
          <p:cNvSpPr/>
          <p:nvPr/>
        </p:nvSpPr>
        <p:spPr>
          <a:xfrm>
            <a:off x="1257364" y="2695936"/>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23" name="Rechteck 22">
            <a:extLst>
              <a:ext uri="{FF2B5EF4-FFF2-40B4-BE49-F238E27FC236}">
                <a16:creationId xmlns:a16="http://schemas.microsoft.com/office/drawing/2014/main" id="{361EBFB0-A3F1-97EB-6119-87B4E3BE8A06}"/>
              </a:ext>
            </a:extLst>
          </p:cNvPr>
          <p:cNvSpPr/>
          <p:nvPr/>
        </p:nvSpPr>
        <p:spPr>
          <a:xfrm>
            <a:off x="3360898" y="2694664"/>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52213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133C5-C9D0-5262-24B1-B59A0068A298}"/>
            </a:ext>
          </a:extLst>
        </p:cNvPr>
        <p:cNvGrpSpPr/>
        <p:nvPr/>
      </p:nvGrpSpPr>
      <p:grpSpPr>
        <a:xfrm>
          <a:off x="0" y="0"/>
          <a:ext cx="0" cy="0"/>
          <a:chOff x="0" y="0"/>
          <a:chExt cx="0" cy="0"/>
        </a:xfrm>
      </p:grpSpPr>
      <p:sp>
        <p:nvSpPr>
          <p:cNvPr id="67" name="Textfeld 66">
            <a:extLst>
              <a:ext uri="{FF2B5EF4-FFF2-40B4-BE49-F238E27FC236}">
                <a16:creationId xmlns:a16="http://schemas.microsoft.com/office/drawing/2014/main" id="{F051058C-D51D-0D4D-A18A-289B9D32F616}"/>
              </a:ext>
            </a:extLst>
          </p:cNvPr>
          <p:cNvSpPr txBox="1"/>
          <p:nvPr/>
        </p:nvSpPr>
        <p:spPr>
          <a:xfrm>
            <a:off x="0" y="2013325"/>
            <a:ext cx="4218034" cy="4667803"/>
          </a:xfrm>
          <a:prstGeom prst="rect">
            <a:avLst/>
          </a:prstGeom>
          <a:solidFill>
            <a:srgbClr val="CCFFFF"/>
          </a:solidFill>
        </p:spPr>
        <p:txBody>
          <a:bodyPr wrap="square" rtlCol="0">
            <a:spAutoFit/>
          </a:bodyPr>
          <a:lstStyle/>
          <a:p>
            <a:endParaRPr lang="de-DE" dirty="0"/>
          </a:p>
        </p:txBody>
      </p:sp>
      <p:sp>
        <p:nvSpPr>
          <p:cNvPr id="32" name="Textfeld 31">
            <a:extLst>
              <a:ext uri="{FF2B5EF4-FFF2-40B4-BE49-F238E27FC236}">
                <a16:creationId xmlns:a16="http://schemas.microsoft.com/office/drawing/2014/main" id="{CDCF7DD0-4300-EF8C-4F7E-E999C60714CF}"/>
              </a:ext>
            </a:extLst>
          </p:cNvPr>
          <p:cNvSpPr txBox="1"/>
          <p:nvPr/>
        </p:nvSpPr>
        <p:spPr>
          <a:xfrm>
            <a:off x="0" y="3529785"/>
            <a:ext cx="2490272" cy="1165754"/>
          </a:xfrm>
          <a:prstGeom prst="rect">
            <a:avLst/>
          </a:prstGeom>
          <a:solidFill>
            <a:schemeClr val="bg1">
              <a:lumMod val="85000"/>
            </a:schemeClr>
          </a:solidFill>
        </p:spPr>
        <p:txBody>
          <a:bodyPr wrap="square" rtlCol="0">
            <a:noAutofit/>
          </a:bodyPr>
          <a:lstStyle/>
          <a:p>
            <a:endParaRPr lang="de-DE" dirty="0"/>
          </a:p>
        </p:txBody>
      </p:sp>
      <p:sp>
        <p:nvSpPr>
          <p:cNvPr id="31" name="Textfeld 30">
            <a:extLst>
              <a:ext uri="{FF2B5EF4-FFF2-40B4-BE49-F238E27FC236}">
                <a16:creationId xmlns:a16="http://schemas.microsoft.com/office/drawing/2014/main" id="{A52F2A3C-1D76-B1FE-7BDC-112F60A9DF40}"/>
              </a:ext>
            </a:extLst>
          </p:cNvPr>
          <p:cNvSpPr txBox="1"/>
          <p:nvPr/>
        </p:nvSpPr>
        <p:spPr>
          <a:xfrm>
            <a:off x="1" y="4678419"/>
            <a:ext cx="2490272" cy="2011946"/>
          </a:xfrm>
          <a:prstGeom prst="rect">
            <a:avLst/>
          </a:prstGeom>
          <a:solidFill>
            <a:srgbClr val="CCFF33"/>
          </a:solidFill>
        </p:spPr>
        <p:txBody>
          <a:bodyPr wrap="square" rtlCol="0">
            <a:noAutofit/>
          </a:bodyPr>
          <a:lstStyle/>
          <a:p>
            <a:endParaRPr lang="de-DE" dirty="0"/>
          </a:p>
        </p:txBody>
      </p:sp>
      <p:grpSp>
        <p:nvGrpSpPr>
          <p:cNvPr id="4" name="Gruppieren 3">
            <a:extLst>
              <a:ext uri="{FF2B5EF4-FFF2-40B4-BE49-F238E27FC236}">
                <a16:creationId xmlns:a16="http://schemas.microsoft.com/office/drawing/2014/main" id="{BA87399F-E1D2-368B-2DD1-F12D47E5656C}"/>
              </a:ext>
            </a:extLst>
          </p:cNvPr>
          <p:cNvGrpSpPr/>
          <p:nvPr/>
        </p:nvGrpSpPr>
        <p:grpSpPr>
          <a:xfrm>
            <a:off x="837479" y="3625110"/>
            <a:ext cx="1662318" cy="785397"/>
            <a:chOff x="133350" y="1750200"/>
            <a:chExt cx="1828800" cy="914400"/>
          </a:xfrm>
        </p:grpSpPr>
        <p:pic>
          <p:nvPicPr>
            <p:cNvPr id="5" name="Grafik 4" descr="Mann mit einfarbiger Füllung">
              <a:extLst>
                <a:ext uri="{FF2B5EF4-FFF2-40B4-BE49-F238E27FC236}">
                  <a16:creationId xmlns:a16="http://schemas.microsoft.com/office/drawing/2014/main" id="{2777A86B-3C5F-7E9B-B2A9-9F6C3F4528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750" y="1750200"/>
              <a:ext cx="914400" cy="914400"/>
            </a:xfrm>
            <a:prstGeom prst="rect">
              <a:avLst/>
            </a:prstGeom>
          </p:spPr>
        </p:pic>
        <p:pic>
          <p:nvPicPr>
            <p:cNvPr id="6" name="Grafik 5" descr="Frau mit einfarbiger Füllung">
              <a:extLst>
                <a:ext uri="{FF2B5EF4-FFF2-40B4-BE49-F238E27FC236}">
                  <a16:creationId xmlns:a16="http://schemas.microsoft.com/office/drawing/2014/main" id="{20C33D2A-1492-22F9-53C7-5BD0F309A4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3350" y="1750200"/>
              <a:ext cx="914400" cy="914400"/>
            </a:xfrm>
            <a:prstGeom prst="rect">
              <a:avLst/>
            </a:prstGeom>
          </p:spPr>
        </p:pic>
        <p:cxnSp>
          <p:nvCxnSpPr>
            <p:cNvPr id="7" name="Gerader Verbinder 6">
              <a:extLst>
                <a:ext uri="{FF2B5EF4-FFF2-40B4-BE49-F238E27FC236}">
                  <a16:creationId xmlns:a16="http://schemas.microsoft.com/office/drawing/2014/main" id="{C088E80C-EFBE-2483-C48B-206ADE86937D}"/>
                </a:ext>
              </a:extLst>
            </p:cNvPr>
            <p:cNvCxnSpPr/>
            <p:nvPr/>
          </p:nvCxnSpPr>
          <p:spPr>
            <a:xfrm>
              <a:off x="833333" y="2207401"/>
              <a:ext cx="3873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4" name="Gruppieren 13">
            <a:extLst>
              <a:ext uri="{FF2B5EF4-FFF2-40B4-BE49-F238E27FC236}">
                <a16:creationId xmlns:a16="http://schemas.microsoft.com/office/drawing/2014/main" id="{80FA2885-8C6F-C45A-9BFB-6FF54B81A2E2}"/>
              </a:ext>
            </a:extLst>
          </p:cNvPr>
          <p:cNvGrpSpPr/>
          <p:nvPr/>
        </p:nvGrpSpPr>
        <p:grpSpPr>
          <a:xfrm>
            <a:off x="1394262" y="4017810"/>
            <a:ext cx="485070" cy="838251"/>
            <a:chOff x="696152" y="3449552"/>
            <a:chExt cx="533650" cy="975935"/>
          </a:xfrm>
        </p:grpSpPr>
        <p:cxnSp>
          <p:nvCxnSpPr>
            <p:cNvPr id="17" name="Gerader Verbinder 16">
              <a:extLst>
                <a:ext uri="{FF2B5EF4-FFF2-40B4-BE49-F238E27FC236}">
                  <a16:creationId xmlns:a16="http://schemas.microsoft.com/office/drawing/2014/main" id="{E8EFDB79-3C64-FB09-2A5F-46C8969294E3}"/>
                </a:ext>
              </a:extLst>
            </p:cNvPr>
            <p:cNvCxnSpPr>
              <a:cxnSpLocks/>
            </p:cNvCxnSpPr>
            <p:nvPr/>
          </p:nvCxnSpPr>
          <p:spPr>
            <a:xfrm>
              <a:off x="1224298" y="4164098"/>
              <a:ext cx="0" cy="261389"/>
            </a:xfrm>
            <a:prstGeom prst="line">
              <a:avLst/>
            </a:prstGeom>
            <a:noFill/>
            <a:ln w="19050" cap="flat" cmpd="sng" algn="ctr">
              <a:solidFill>
                <a:srgbClr val="4EA72E"/>
              </a:solidFill>
              <a:prstDash val="solid"/>
              <a:miter lim="800000"/>
            </a:ln>
            <a:effectLst/>
          </p:spPr>
        </p:cxnSp>
        <p:cxnSp>
          <p:nvCxnSpPr>
            <p:cNvPr id="18" name="Gerader Verbinder 17">
              <a:extLst>
                <a:ext uri="{FF2B5EF4-FFF2-40B4-BE49-F238E27FC236}">
                  <a16:creationId xmlns:a16="http://schemas.microsoft.com/office/drawing/2014/main" id="{0ABFEC4C-4EA3-7181-1732-751E49CB5CB2}"/>
                </a:ext>
              </a:extLst>
            </p:cNvPr>
            <p:cNvCxnSpPr>
              <a:cxnSpLocks/>
            </p:cNvCxnSpPr>
            <p:nvPr/>
          </p:nvCxnSpPr>
          <p:spPr>
            <a:xfrm flipH="1">
              <a:off x="696152" y="4164098"/>
              <a:ext cx="533650" cy="0"/>
            </a:xfrm>
            <a:prstGeom prst="line">
              <a:avLst/>
            </a:prstGeom>
            <a:noFill/>
            <a:ln w="19050" cap="flat" cmpd="sng" algn="ctr">
              <a:solidFill>
                <a:srgbClr val="4EA72E"/>
              </a:solidFill>
              <a:prstDash val="solid"/>
              <a:miter lim="800000"/>
            </a:ln>
            <a:effectLst/>
          </p:spPr>
        </p:cxnSp>
        <p:cxnSp>
          <p:nvCxnSpPr>
            <p:cNvPr id="19" name="Gerader Verbinder 18">
              <a:extLst>
                <a:ext uri="{FF2B5EF4-FFF2-40B4-BE49-F238E27FC236}">
                  <a16:creationId xmlns:a16="http://schemas.microsoft.com/office/drawing/2014/main" id="{9762BA24-D603-2723-D92E-4E09FC1DACDB}"/>
                </a:ext>
              </a:extLst>
            </p:cNvPr>
            <p:cNvCxnSpPr>
              <a:cxnSpLocks/>
            </p:cNvCxnSpPr>
            <p:nvPr/>
          </p:nvCxnSpPr>
          <p:spPr>
            <a:xfrm flipH="1" flipV="1">
              <a:off x="962977" y="3449552"/>
              <a:ext cx="3175" cy="714546"/>
            </a:xfrm>
            <a:prstGeom prst="line">
              <a:avLst/>
            </a:prstGeom>
            <a:noFill/>
            <a:ln w="19050" cap="flat" cmpd="sng" algn="ctr">
              <a:solidFill>
                <a:srgbClr val="4EA72E"/>
              </a:solidFill>
              <a:prstDash val="solid"/>
              <a:miter lim="800000"/>
            </a:ln>
            <a:effectLst/>
          </p:spPr>
        </p:cxnSp>
      </p:grpSp>
      <p:pic>
        <p:nvPicPr>
          <p:cNvPr id="21" name="Grafik 20" descr="Baby mit einfarbiger Füllung">
            <a:extLst>
              <a:ext uri="{FF2B5EF4-FFF2-40B4-BE49-F238E27FC236}">
                <a16:creationId xmlns:a16="http://schemas.microsoft.com/office/drawing/2014/main" id="{1437317E-1657-947E-97FA-18DA1A4238F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72658" y="6105525"/>
            <a:ext cx="584840" cy="584840"/>
          </a:xfrm>
          <a:prstGeom prst="rect">
            <a:avLst/>
          </a:prstGeom>
        </p:spPr>
      </p:pic>
      <p:pic>
        <p:nvPicPr>
          <p:cNvPr id="25" name="Grafik 24" descr="Baby mit einfarbiger Füllung">
            <a:extLst>
              <a:ext uri="{FF2B5EF4-FFF2-40B4-BE49-F238E27FC236}">
                <a16:creationId xmlns:a16="http://schemas.microsoft.com/office/drawing/2014/main" id="{7818AA10-4B63-B3D6-2BE6-88205C29EEF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91797" y="6105525"/>
            <a:ext cx="584840" cy="584840"/>
          </a:xfrm>
          <a:prstGeom prst="rect">
            <a:avLst/>
          </a:prstGeom>
        </p:spPr>
      </p:pic>
      <p:cxnSp>
        <p:nvCxnSpPr>
          <p:cNvPr id="26" name="Gerader Verbinder 25">
            <a:extLst>
              <a:ext uri="{FF2B5EF4-FFF2-40B4-BE49-F238E27FC236}">
                <a16:creationId xmlns:a16="http://schemas.microsoft.com/office/drawing/2014/main" id="{9EAA48AE-CBBA-001C-BA9E-E0E2B6DB1387}"/>
              </a:ext>
            </a:extLst>
          </p:cNvPr>
          <p:cNvCxnSpPr>
            <a:cxnSpLocks/>
          </p:cNvCxnSpPr>
          <p:nvPr/>
        </p:nvCxnSpPr>
        <p:spPr>
          <a:xfrm>
            <a:off x="1661822" y="5879322"/>
            <a:ext cx="0" cy="171659"/>
          </a:xfrm>
          <a:prstGeom prst="line">
            <a:avLst/>
          </a:prstGeom>
          <a:noFill/>
          <a:ln w="19050" cap="flat" cmpd="sng" algn="ctr">
            <a:solidFill>
              <a:srgbClr val="4EA72E"/>
            </a:solidFill>
            <a:prstDash val="solid"/>
            <a:miter lim="800000"/>
          </a:ln>
          <a:effectLst/>
        </p:spPr>
      </p:cxnSp>
      <p:cxnSp>
        <p:nvCxnSpPr>
          <p:cNvPr id="27" name="Gerader Verbinder 26">
            <a:extLst>
              <a:ext uri="{FF2B5EF4-FFF2-40B4-BE49-F238E27FC236}">
                <a16:creationId xmlns:a16="http://schemas.microsoft.com/office/drawing/2014/main" id="{DC1969BC-EF37-AA1F-841A-4B44AB7CCE94}"/>
              </a:ext>
            </a:extLst>
          </p:cNvPr>
          <p:cNvCxnSpPr>
            <a:cxnSpLocks/>
          </p:cNvCxnSpPr>
          <p:nvPr/>
        </p:nvCxnSpPr>
        <p:spPr>
          <a:xfrm>
            <a:off x="2121783" y="5879322"/>
            <a:ext cx="0" cy="171659"/>
          </a:xfrm>
          <a:prstGeom prst="line">
            <a:avLst/>
          </a:prstGeom>
          <a:noFill/>
          <a:ln w="19050" cap="flat" cmpd="sng" algn="ctr">
            <a:solidFill>
              <a:srgbClr val="4EA72E"/>
            </a:solidFill>
            <a:prstDash val="solid"/>
            <a:miter lim="800000"/>
          </a:ln>
          <a:effectLst/>
        </p:spPr>
      </p:cxnSp>
      <p:cxnSp>
        <p:nvCxnSpPr>
          <p:cNvPr id="28" name="Gerader Verbinder 27">
            <a:extLst>
              <a:ext uri="{FF2B5EF4-FFF2-40B4-BE49-F238E27FC236}">
                <a16:creationId xmlns:a16="http://schemas.microsoft.com/office/drawing/2014/main" id="{468A36F5-1C9E-AE4C-7763-0B39D2F0AFF7}"/>
              </a:ext>
            </a:extLst>
          </p:cNvPr>
          <p:cNvCxnSpPr>
            <a:cxnSpLocks/>
          </p:cNvCxnSpPr>
          <p:nvPr/>
        </p:nvCxnSpPr>
        <p:spPr>
          <a:xfrm flipH="1">
            <a:off x="1651143" y="5879322"/>
            <a:ext cx="485070" cy="0"/>
          </a:xfrm>
          <a:prstGeom prst="line">
            <a:avLst/>
          </a:prstGeom>
          <a:noFill/>
          <a:ln w="19050" cap="flat" cmpd="sng" algn="ctr">
            <a:solidFill>
              <a:srgbClr val="4EA72E"/>
            </a:solidFill>
            <a:prstDash val="solid"/>
            <a:miter lim="800000"/>
          </a:ln>
          <a:effectLst/>
        </p:spPr>
      </p:cxnSp>
      <p:cxnSp>
        <p:nvCxnSpPr>
          <p:cNvPr id="29" name="Gerader Verbinder 28">
            <a:extLst>
              <a:ext uri="{FF2B5EF4-FFF2-40B4-BE49-F238E27FC236}">
                <a16:creationId xmlns:a16="http://schemas.microsoft.com/office/drawing/2014/main" id="{E0446A15-9DF1-CFB8-6CD9-DBC049F4C2AB}"/>
              </a:ext>
            </a:extLst>
          </p:cNvPr>
          <p:cNvCxnSpPr>
            <a:cxnSpLocks/>
          </p:cNvCxnSpPr>
          <p:nvPr/>
        </p:nvCxnSpPr>
        <p:spPr>
          <a:xfrm flipV="1">
            <a:off x="1896564" y="5787571"/>
            <a:ext cx="0" cy="91751"/>
          </a:xfrm>
          <a:prstGeom prst="line">
            <a:avLst/>
          </a:prstGeom>
          <a:noFill/>
          <a:ln w="19050" cap="flat" cmpd="sng" algn="ctr">
            <a:solidFill>
              <a:srgbClr val="4EA72E"/>
            </a:solidFill>
            <a:prstDash val="solid"/>
            <a:miter lim="800000"/>
          </a:ln>
          <a:effectLst/>
        </p:spPr>
      </p:cxnSp>
      <p:grpSp>
        <p:nvGrpSpPr>
          <p:cNvPr id="36" name="Gruppieren 35">
            <a:extLst>
              <a:ext uri="{FF2B5EF4-FFF2-40B4-BE49-F238E27FC236}">
                <a16:creationId xmlns:a16="http://schemas.microsoft.com/office/drawing/2014/main" id="{0106D3BF-55C2-99B9-CE53-F94F2C55126C}"/>
              </a:ext>
            </a:extLst>
          </p:cNvPr>
          <p:cNvGrpSpPr/>
          <p:nvPr/>
        </p:nvGrpSpPr>
        <p:grpSpPr>
          <a:xfrm>
            <a:off x="1492594" y="2581253"/>
            <a:ext cx="2088096" cy="785397"/>
            <a:chOff x="133350" y="1750200"/>
            <a:chExt cx="1828800" cy="914400"/>
          </a:xfrm>
        </p:grpSpPr>
        <p:pic>
          <p:nvPicPr>
            <p:cNvPr id="37" name="Grafik 36" descr="Mann mit einfarbiger Füllung">
              <a:extLst>
                <a:ext uri="{FF2B5EF4-FFF2-40B4-BE49-F238E27FC236}">
                  <a16:creationId xmlns:a16="http://schemas.microsoft.com/office/drawing/2014/main" id="{DBC60C96-B256-57BE-0707-98519107F77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7750" y="1750200"/>
              <a:ext cx="914400" cy="914400"/>
            </a:xfrm>
            <a:prstGeom prst="rect">
              <a:avLst/>
            </a:prstGeom>
          </p:spPr>
        </p:pic>
        <p:pic>
          <p:nvPicPr>
            <p:cNvPr id="38" name="Grafik 37" descr="Frau mit einfarbiger Füllung">
              <a:extLst>
                <a:ext uri="{FF2B5EF4-FFF2-40B4-BE49-F238E27FC236}">
                  <a16:creationId xmlns:a16="http://schemas.microsoft.com/office/drawing/2014/main" id="{4A9CAAD0-611A-0762-D874-F8E503E4719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cxnSp>
          <p:nvCxnSpPr>
            <p:cNvPr id="39" name="Gerader Verbinder 38">
              <a:extLst>
                <a:ext uri="{FF2B5EF4-FFF2-40B4-BE49-F238E27FC236}">
                  <a16:creationId xmlns:a16="http://schemas.microsoft.com/office/drawing/2014/main" id="{EEFE9BE9-870D-6AE1-DC86-2712BDF8AA1F}"/>
                </a:ext>
              </a:extLst>
            </p:cNvPr>
            <p:cNvCxnSpPr/>
            <p:nvPr/>
          </p:nvCxnSpPr>
          <p:spPr>
            <a:xfrm>
              <a:off x="874817" y="2306179"/>
              <a:ext cx="387350" cy="0"/>
            </a:xfrm>
            <a:prstGeom prst="line">
              <a:avLst/>
            </a:prstGeom>
            <a:noFill/>
            <a:ln w="19050" cap="flat" cmpd="sng" algn="ctr">
              <a:solidFill>
                <a:srgbClr val="0E2841">
                  <a:lumMod val="50000"/>
                  <a:lumOff val="50000"/>
                </a:srgbClr>
              </a:solidFill>
              <a:prstDash val="solid"/>
              <a:miter lim="800000"/>
            </a:ln>
            <a:effectLst/>
          </p:spPr>
        </p:cxnSp>
      </p:grpSp>
      <p:cxnSp>
        <p:nvCxnSpPr>
          <p:cNvPr id="40" name="Gerader Verbinder 39">
            <a:extLst>
              <a:ext uri="{FF2B5EF4-FFF2-40B4-BE49-F238E27FC236}">
                <a16:creationId xmlns:a16="http://schemas.microsoft.com/office/drawing/2014/main" id="{A80BA574-C9EF-2AF1-81C5-13260C6CE308}"/>
              </a:ext>
            </a:extLst>
          </p:cNvPr>
          <p:cNvCxnSpPr>
            <a:cxnSpLocks/>
          </p:cNvCxnSpPr>
          <p:nvPr/>
        </p:nvCxnSpPr>
        <p:spPr>
          <a:xfrm>
            <a:off x="2575118" y="3064643"/>
            <a:ext cx="0" cy="392698"/>
          </a:xfrm>
          <a:prstGeom prst="line">
            <a:avLst/>
          </a:prstGeom>
          <a:noFill/>
          <a:ln w="19050" cap="flat" cmpd="sng" algn="ctr">
            <a:solidFill>
              <a:srgbClr val="00B0F0"/>
            </a:solidFill>
            <a:prstDash val="solid"/>
            <a:miter lim="800000"/>
          </a:ln>
          <a:effectLst/>
        </p:spPr>
      </p:cxnSp>
      <p:grpSp>
        <p:nvGrpSpPr>
          <p:cNvPr id="50" name="Gruppieren 49">
            <a:extLst>
              <a:ext uri="{FF2B5EF4-FFF2-40B4-BE49-F238E27FC236}">
                <a16:creationId xmlns:a16="http://schemas.microsoft.com/office/drawing/2014/main" id="{D3D1F4C6-9A3E-73FD-B7C1-F9792C417DE0}"/>
              </a:ext>
            </a:extLst>
          </p:cNvPr>
          <p:cNvGrpSpPr/>
          <p:nvPr/>
        </p:nvGrpSpPr>
        <p:grpSpPr>
          <a:xfrm>
            <a:off x="2486712" y="3678419"/>
            <a:ext cx="1385058" cy="737836"/>
            <a:chOff x="133350" y="1750200"/>
            <a:chExt cx="1828800" cy="914400"/>
          </a:xfrm>
        </p:grpSpPr>
        <p:pic>
          <p:nvPicPr>
            <p:cNvPr id="51" name="Grafik 50" descr="Mann mit einfarbiger Füllung">
              <a:extLst>
                <a:ext uri="{FF2B5EF4-FFF2-40B4-BE49-F238E27FC236}">
                  <a16:creationId xmlns:a16="http://schemas.microsoft.com/office/drawing/2014/main" id="{299F6620-45B1-86FF-2A03-15AB08CE40D1}"/>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2" name="Grafik 51" descr="Frau mit einfarbiger Füllung">
              <a:extLst>
                <a:ext uri="{FF2B5EF4-FFF2-40B4-BE49-F238E27FC236}">
                  <a16:creationId xmlns:a16="http://schemas.microsoft.com/office/drawing/2014/main" id="{4D31FE43-ECAD-9E30-41FC-C04290267CE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grpSp>
        <p:nvGrpSpPr>
          <p:cNvPr id="54" name="Gruppieren 53">
            <a:extLst>
              <a:ext uri="{FF2B5EF4-FFF2-40B4-BE49-F238E27FC236}">
                <a16:creationId xmlns:a16="http://schemas.microsoft.com/office/drawing/2014/main" id="{B1DB1B75-5FCE-8A61-FC71-0AECFFE3335E}"/>
              </a:ext>
            </a:extLst>
          </p:cNvPr>
          <p:cNvGrpSpPr/>
          <p:nvPr/>
        </p:nvGrpSpPr>
        <p:grpSpPr>
          <a:xfrm>
            <a:off x="1143000" y="4916330"/>
            <a:ext cx="993213" cy="829674"/>
            <a:chOff x="133350" y="1750200"/>
            <a:chExt cx="1828800" cy="914400"/>
          </a:xfrm>
          <a:solidFill>
            <a:srgbClr val="00B050"/>
          </a:solidFill>
        </p:grpSpPr>
        <p:pic>
          <p:nvPicPr>
            <p:cNvPr id="55" name="Grafik 54" descr="Mann mit einfarbiger Füllung">
              <a:extLst>
                <a:ext uri="{FF2B5EF4-FFF2-40B4-BE49-F238E27FC236}">
                  <a16:creationId xmlns:a16="http://schemas.microsoft.com/office/drawing/2014/main" id="{FED7454C-E25B-DFE0-509E-D84FD2B1901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47750" y="1750200"/>
              <a:ext cx="914400" cy="914400"/>
            </a:xfrm>
            <a:prstGeom prst="rect">
              <a:avLst/>
            </a:prstGeom>
          </p:spPr>
        </p:pic>
        <p:pic>
          <p:nvPicPr>
            <p:cNvPr id="56" name="Grafik 55" descr="Frau mit einfarbiger Füllung">
              <a:extLst>
                <a:ext uri="{FF2B5EF4-FFF2-40B4-BE49-F238E27FC236}">
                  <a16:creationId xmlns:a16="http://schemas.microsoft.com/office/drawing/2014/main" id="{15CCED3E-9753-A09F-FFBE-654DE4195F2B}"/>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3350" y="1750200"/>
              <a:ext cx="914400" cy="914400"/>
            </a:xfrm>
            <a:prstGeom prst="rect">
              <a:avLst/>
            </a:prstGeom>
          </p:spPr>
        </p:pic>
      </p:grpSp>
      <p:grpSp>
        <p:nvGrpSpPr>
          <p:cNvPr id="57" name="Gruppieren 56">
            <a:extLst>
              <a:ext uri="{FF2B5EF4-FFF2-40B4-BE49-F238E27FC236}">
                <a16:creationId xmlns:a16="http://schemas.microsoft.com/office/drawing/2014/main" id="{5CE42AF9-5ADB-E8EC-7E27-5704DFE1D946}"/>
              </a:ext>
            </a:extLst>
          </p:cNvPr>
          <p:cNvGrpSpPr/>
          <p:nvPr/>
        </p:nvGrpSpPr>
        <p:grpSpPr>
          <a:xfrm>
            <a:off x="2832976" y="4863659"/>
            <a:ext cx="1385058" cy="804630"/>
            <a:chOff x="133350" y="1750200"/>
            <a:chExt cx="1828800" cy="914400"/>
          </a:xfrm>
        </p:grpSpPr>
        <p:pic>
          <p:nvPicPr>
            <p:cNvPr id="58" name="Grafik 57" descr="Mann mit einfarbiger Füllung">
              <a:extLst>
                <a:ext uri="{FF2B5EF4-FFF2-40B4-BE49-F238E27FC236}">
                  <a16:creationId xmlns:a16="http://schemas.microsoft.com/office/drawing/2014/main" id="{A0E2E8DD-4676-5F96-542E-D7698272692F}"/>
                </a:ext>
              </a:extLst>
            </p:cNvPr>
            <p:cNvPicPr>
              <a:picLocks noChangeAspect="1"/>
            </p:cNvPicPr>
            <p:nvPr/>
          </p:nvPicPr>
          <p:blipFill>
            <a:blip r:embed="rId8">
              <a:extLst>
                <a:ext uri="{96DAC541-7B7A-43D3-8B79-37D633B846F1}">
                  <asvg:svgBlip xmlns:asvg="http://schemas.microsoft.com/office/drawing/2016/SVG/main" r:embed="rId12"/>
                </a:ext>
              </a:extLst>
            </a:blip>
            <a:stretch>
              <a:fillRect/>
            </a:stretch>
          </p:blipFill>
          <p:spPr>
            <a:xfrm>
              <a:off x="1047750" y="1750200"/>
              <a:ext cx="914400" cy="914400"/>
            </a:xfrm>
            <a:prstGeom prst="rect">
              <a:avLst/>
            </a:prstGeom>
          </p:spPr>
        </p:pic>
        <p:pic>
          <p:nvPicPr>
            <p:cNvPr id="59" name="Grafik 58" descr="Frau mit einfarbiger Füllung">
              <a:extLst>
                <a:ext uri="{FF2B5EF4-FFF2-40B4-BE49-F238E27FC236}">
                  <a16:creationId xmlns:a16="http://schemas.microsoft.com/office/drawing/2014/main" id="{E52A1EE9-8E6B-3CB0-A7F1-1CFD1135EDA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33350" y="1750200"/>
              <a:ext cx="914400" cy="914400"/>
            </a:xfrm>
            <a:prstGeom prst="rect">
              <a:avLst/>
            </a:prstGeom>
          </p:spPr>
        </p:pic>
      </p:grpSp>
      <p:cxnSp>
        <p:nvCxnSpPr>
          <p:cNvPr id="60" name="Gerader Verbinder 59">
            <a:extLst>
              <a:ext uri="{FF2B5EF4-FFF2-40B4-BE49-F238E27FC236}">
                <a16:creationId xmlns:a16="http://schemas.microsoft.com/office/drawing/2014/main" id="{8A10C1F0-ABCA-FF49-6621-6AA99A0114B9}"/>
              </a:ext>
            </a:extLst>
          </p:cNvPr>
          <p:cNvCxnSpPr>
            <a:cxnSpLocks/>
          </p:cNvCxnSpPr>
          <p:nvPr/>
        </p:nvCxnSpPr>
        <p:spPr>
          <a:xfrm>
            <a:off x="3179240" y="4688741"/>
            <a:ext cx="0" cy="186170"/>
          </a:xfrm>
          <a:prstGeom prst="line">
            <a:avLst/>
          </a:prstGeom>
          <a:noFill/>
          <a:ln w="19050" cap="flat" cmpd="sng" algn="ctr">
            <a:solidFill>
              <a:srgbClr val="00B0F0"/>
            </a:solidFill>
            <a:prstDash val="solid"/>
            <a:miter lim="800000"/>
          </a:ln>
          <a:effectLst/>
        </p:spPr>
      </p:cxnSp>
      <p:cxnSp>
        <p:nvCxnSpPr>
          <p:cNvPr id="62" name="Gerader Verbinder 61">
            <a:extLst>
              <a:ext uri="{FF2B5EF4-FFF2-40B4-BE49-F238E27FC236}">
                <a16:creationId xmlns:a16="http://schemas.microsoft.com/office/drawing/2014/main" id="{B2AB765E-AFC4-E477-3BFE-A37BD89CFB5A}"/>
              </a:ext>
            </a:extLst>
          </p:cNvPr>
          <p:cNvCxnSpPr>
            <a:cxnSpLocks/>
          </p:cNvCxnSpPr>
          <p:nvPr/>
        </p:nvCxnSpPr>
        <p:spPr>
          <a:xfrm>
            <a:off x="3871769" y="4669889"/>
            <a:ext cx="0" cy="186170"/>
          </a:xfrm>
          <a:prstGeom prst="line">
            <a:avLst/>
          </a:prstGeom>
          <a:noFill/>
          <a:ln w="19050" cap="flat" cmpd="sng" algn="ctr">
            <a:solidFill>
              <a:srgbClr val="00B0F0"/>
            </a:solidFill>
            <a:prstDash val="solid"/>
            <a:miter lim="800000"/>
          </a:ln>
          <a:effectLst/>
        </p:spPr>
      </p:cxnSp>
      <p:cxnSp>
        <p:nvCxnSpPr>
          <p:cNvPr id="63" name="Gerader Verbinder 62">
            <a:extLst>
              <a:ext uri="{FF2B5EF4-FFF2-40B4-BE49-F238E27FC236}">
                <a16:creationId xmlns:a16="http://schemas.microsoft.com/office/drawing/2014/main" id="{4B1A785A-9928-36DD-CE62-F1F5BB2A174F}"/>
              </a:ext>
            </a:extLst>
          </p:cNvPr>
          <p:cNvCxnSpPr>
            <a:cxnSpLocks/>
          </p:cNvCxnSpPr>
          <p:nvPr/>
        </p:nvCxnSpPr>
        <p:spPr>
          <a:xfrm>
            <a:off x="3179240" y="4678419"/>
            <a:ext cx="692529" cy="0"/>
          </a:xfrm>
          <a:prstGeom prst="line">
            <a:avLst/>
          </a:prstGeom>
          <a:noFill/>
          <a:ln w="19050" cap="flat" cmpd="sng" algn="ctr">
            <a:solidFill>
              <a:srgbClr val="0E2841">
                <a:lumMod val="50000"/>
                <a:lumOff val="50000"/>
              </a:srgbClr>
            </a:solidFill>
            <a:prstDash val="solid"/>
            <a:miter lim="800000"/>
          </a:ln>
          <a:effectLst/>
        </p:spPr>
      </p:cxnSp>
      <p:cxnSp>
        <p:nvCxnSpPr>
          <p:cNvPr id="65" name="Gerader Verbinder 64">
            <a:extLst>
              <a:ext uri="{FF2B5EF4-FFF2-40B4-BE49-F238E27FC236}">
                <a16:creationId xmlns:a16="http://schemas.microsoft.com/office/drawing/2014/main" id="{15415582-F958-F627-1271-A6156D1CA6AA}"/>
              </a:ext>
            </a:extLst>
          </p:cNvPr>
          <p:cNvCxnSpPr>
            <a:cxnSpLocks/>
          </p:cNvCxnSpPr>
          <p:nvPr/>
        </p:nvCxnSpPr>
        <p:spPr>
          <a:xfrm>
            <a:off x="3531975" y="4429361"/>
            <a:ext cx="0" cy="238811"/>
          </a:xfrm>
          <a:prstGeom prst="line">
            <a:avLst/>
          </a:prstGeom>
          <a:noFill/>
          <a:ln w="19050" cap="flat" cmpd="sng" algn="ctr">
            <a:solidFill>
              <a:srgbClr val="00B0F0"/>
            </a:solidFill>
            <a:prstDash val="solid"/>
            <a:miter lim="800000"/>
          </a:ln>
          <a:effectLst/>
        </p:spPr>
      </p:cxnSp>
      <p:sp>
        <p:nvSpPr>
          <p:cNvPr id="95" name="Rechteck 94">
            <a:extLst>
              <a:ext uri="{FF2B5EF4-FFF2-40B4-BE49-F238E27FC236}">
                <a16:creationId xmlns:a16="http://schemas.microsoft.com/office/drawing/2014/main" id="{9BA8DD03-D770-37E7-9AC6-3F82770CA35F}"/>
              </a:ext>
            </a:extLst>
          </p:cNvPr>
          <p:cNvSpPr/>
          <p:nvPr/>
        </p:nvSpPr>
        <p:spPr>
          <a:xfrm>
            <a:off x="-48159" y="5749578"/>
            <a:ext cx="569387" cy="923330"/>
          </a:xfrm>
          <a:prstGeom prst="rect">
            <a:avLst/>
          </a:prstGeom>
          <a:noFill/>
        </p:spPr>
        <p:txBody>
          <a:bodyPr wrap="none" lIns="91440" tIns="45720" rIns="91440" bIns="45720">
            <a:spAutoFit/>
          </a:bodyPr>
          <a:lstStyle/>
          <a:p>
            <a:pPr algn="ctr"/>
            <a:r>
              <a:rPr lang="de-DE" sz="5400" b="0" cap="none" spc="0" dirty="0">
                <a:ln w="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a:t>
            </a:r>
          </a:p>
        </p:txBody>
      </p:sp>
      <p:sp>
        <p:nvSpPr>
          <p:cNvPr id="96" name="Rechteck 95">
            <a:extLst>
              <a:ext uri="{FF2B5EF4-FFF2-40B4-BE49-F238E27FC236}">
                <a16:creationId xmlns:a16="http://schemas.microsoft.com/office/drawing/2014/main" id="{8B05E35A-7E71-C410-6A43-CF19DCC45DF5}"/>
              </a:ext>
            </a:extLst>
          </p:cNvPr>
          <p:cNvSpPr/>
          <p:nvPr/>
        </p:nvSpPr>
        <p:spPr>
          <a:xfrm>
            <a:off x="2500214" y="5748181"/>
            <a:ext cx="530916" cy="923330"/>
          </a:xfrm>
          <a:prstGeom prst="rect">
            <a:avLst/>
          </a:prstGeom>
          <a:noFill/>
        </p:spPr>
        <p:txBody>
          <a:bodyPr wrap="none" lIns="91440" tIns="45720" rIns="91440" bIns="45720">
            <a:spAutoFit/>
          </a:bodyPr>
          <a:lstStyle/>
          <a:p>
            <a:pPr algn="ctr"/>
            <a:r>
              <a:rPr lang="de-DE" sz="5400" dirty="0">
                <a:ln w="0"/>
                <a:solidFill>
                  <a:srgbClr val="0070C0"/>
                </a:solidFill>
                <a:effectLst>
                  <a:outerShdw blurRad="38100" dist="19050" dir="2700000" algn="tl" rotWithShape="0">
                    <a:schemeClr val="dk1">
                      <a:alpha val="40000"/>
                    </a:schemeClr>
                  </a:outerShdw>
                </a:effectLst>
              </a:rPr>
              <a:t>2</a:t>
            </a:r>
            <a:endParaRPr lang="de-DE" sz="5400" b="0" cap="none" spc="0" dirty="0">
              <a:ln w="0"/>
              <a:solidFill>
                <a:srgbClr val="0070C0"/>
              </a:solidFill>
              <a:effectLst>
                <a:outerShdw blurRad="38100" dist="19050" dir="2700000" algn="tl" rotWithShape="0">
                  <a:schemeClr val="dk1">
                    <a:alpha val="40000"/>
                  </a:schemeClr>
                </a:outerShdw>
              </a:effectLst>
            </a:endParaRPr>
          </a:p>
        </p:txBody>
      </p:sp>
      <p:cxnSp>
        <p:nvCxnSpPr>
          <p:cNvPr id="153" name="Gerader Verbinder 152">
            <a:extLst>
              <a:ext uri="{FF2B5EF4-FFF2-40B4-BE49-F238E27FC236}">
                <a16:creationId xmlns:a16="http://schemas.microsoft.com/office/drawing/2014/main" id="{31EC9AF4-52C2-3DE5-28B4-409255B44B3C}"/>
              </a:ext>
            </a:extLst>
          </p:cNvPr>
          <p:cNvCxnSpPr>
            <a:cxnSpLocks/>
          </p:cNvCxnSpPr>
          <p:nvPr/>
        </p:nvCxnSpPr>
        <p:spPr>
          <a:xfrm>
            <a:off x="2078957" y="3473357"/>
            <a:ext cx="1453018" cy="0"/>
          </a:xfrm>
          <a:prstGeom prst="line">
            <a:avLst/>
          </a:prstGeom>
          <a:noFill/>
          <a:ln w="19050" cap="flat" cmpd="sng" algn="ctr">
            <a:solidFill>
              <a:srgbClr val="0E2841">
                <a:lumMod val="50000"/>
                <a:lumOff val="50000"/>
              </a:srgbClr>
            </a:solidFill>
            <a:prstDash val="solid"/>
            <a:miter lim="800000"/>
          </a:ln>
          <a:effectLst/>
        </p:spPr>
      </p:cxnSp>
      <p:cxnSp>
        <p:nvCxnSpPr>
          <p:cNvPr id="155" name="Gerader Verbinder 154">
            <a:extLst>
              <a:ext uri="{FF2B5EF4-FFF2-40B4-BE49-F238E27FC236}">
                <a16:creationId xmlns:a16="http://schemas.microsoft.com/office/drawing/2014/main" id="{BD4EE93D-B1A0-6BBD-5746-802D852A1396}"/>
              </a:ext>
            </a:extLst>
          </p:cNvPr>
          <p:cNvCxnSpPr>
            <a:cxnSpLocks/>
          </p:cNvCxnSpPr>
          <p:nvPr/>
        </p:nvCxnSpPr>
        <p:spPr>
          <a:xfrm>
            <a:off x="2082935" y="3457341"/>
            <a:ext cx="0" cy="167769"/>
          </a:xfrm>
          <a:prstGeom prst="line">
            <a:avLst/>
          </a:prstGeom>
          <a:noFill/>
          <a:ln w="19050" cap="flat" cmpd="sng" algn="ctr">
            <a:solidFill>
              <a:srgbClr val="00B0F0"/>
            </a:solidFill>
            <a:prstDash val="solid"/>
            <a:miter lim="800000"/>
          </a:ln>
          <a:effectLst/>
        </p:spPr>
      </p:cxnSp>
      <p:cxnSp>
        <p:nvCxnSpPr>
          <p:cNvPr id="157" name="Gerader Verbinder 156">
            <a:extLst>
              <a:ext uri="{FF2B5EF4-FFF2-40B4-BE49-F238E27FC236}">
                <a16:creationId xmlns:a16="http://schemas.microsoft.com/office/drawing/2014/main" id="{8E54EC55-9DE8-F1BD-A3F4-26513407D2E8}"/>
              </a:ext>
            </a:extLst>
          </p:cNvPr>
          <p:cNvCxnSpPr>
            <a:cxnSpLocks/>
          </p:cNvCxnSpPr>
          <p:nvPr/>
        </p:nvCxnSpPr>
        <p:spPr>
          <a:xfrm>
            <a:off x="2832976" y="3473357"/>
            <a:ext cx="0" cy="167769"/>
          </a:xfrm>
          <a:prstGeom prst="line">
            <a:avLst/>
          </a:prstGeom>
          <a:noFill/>
          <a:ln w="19050" cap="flat" cmpd="sng" algn="ctr">
            <a:solidFill>
              <a:srgbClr val="00B0F0"/>
            </a:solidFill>
            <a:prstDash val="solid"/>
            <a:miter lim="800000"/>
          </a:ln>
          <a:effectLst/>
        </p:spPr>
      </p:cxnSp>
      <p:cxnSp>
        <p:nvCxnSpPr>
          <p:cNvPr id="158" name="Gerader Verbinder 157">
            <a:extLst>
              <a:ext uri="{FF2B5EF4-FFF2-40B4-BE49-F238E27FC236}">
                <a16:creationId xmlns:a16="http://schemas.microsoft.com/office/drawing/2014/main" id="{6A8A364A-F427-6847-2E57-02328B7C0167}"/>
              </a:ext>
            </a:extLst>
          </p:cNvPr>
          <p:cNvCxnSpPr>
            <a:cxnSpLocks/>
          </p:cNvCxnSpPr>
          <p:nvPr/>
        </p:nvCxnSpPr>
        <p:spPr>
          <a:xfrm>
            <a:off x="3534729" y="3457341"/>
            <a:ext cx="0" cy="167769"/>
          </a:xfrm>
          <a:prstGeom prst="line">
            <a:avLst/>
          </a:prstGeom>
          <a:noFill/>
          <a:ln w="19050" cap="flat" cmpd="sng" algn="ctr">
            <a:solidFill>
              <a:srgbClr val="00B0F0"/>
            </a:solidFill>
            <a:prstDash val="solid"/>
            <a:miter lim="800000"/>
          </a:ln>
          <a:effectLst/>
        </p:spPr>
      </p:cxnSp>
      <p:sp>
        <p:nvSpPr>
          <p:cNvPr id="159" name="Rechteck 158">
            <a:extLst>
              <a:ext uri="{FF2B5EF4-FFF2-40B4-BE49-F238E27FC236}">
                <a16:creationId xmlns:a16="http://schemas.microsoft.com/office/drawing/2014/main" id="{6CAA42C5-BBEB-F4F6-D404-7AC403BA7AF9}"/>
              </a:ext>
            </a:extLst>
          </p:cNvPr>
          <p:cNvSpPr/>
          <p:nvPr/>
        </p:nvSpPr>
        <p:spPr>
          <a:xfrm>
            <a:off x="797068" y="4341541"/>
            <a:ext cx="811440"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Ehefrau</a:t>
            </a:r>
          </a:p>
        </p:txBody>
      </p:sp>
      <p:sp>
        <p:nvSpPr>
          <p:cNvPr id="160" name="Rechteck 159">
            <a:extLst>
              <a:ext uri="{FF2B5EF4-FFF2-40B4-BE49-F238E27FC236}">
                <a16:creationId xmlns:a16="http://schemas.microsoft.com/office/drawing/2014/main" id="{A94D0C83-EC36-295B-942A-FAF59417A1E6}"/>
              </a:ext>
            </a:extLst>
          </p:cNvPr>
          <p:cNvSpPr/>
          <p:nvPr/>
        </p:nvSpPr>
        <p:spPr>
          <a:xfrm>
            <a:off x="2229186" y="2625344"/>
            <a:ext cx="652744"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Eltern</a:t>
            </a:r>
          </a:p>
        </p:txBody>
      </p:sp>
      <p:sp>
        <p:nvSpPr>
          <p:cNvPr id="161" name="Rechteck 160">
            <a:extLst>
              <a:ext uri="{FF2B5EF4-FFF2-40B4-BE49-F238E27FC236}">
                <a16:creationId xmlns:a16="http://schemas.microsoft.com/office/drawing/2014/main" id="{8E0C6504-7E26-453E-48AC-5955BF06F56D}"/>
              </a:ext>
            </a:extLst>
          </p:cNvPr>
          <p:cNvSpPr/>
          <p:nvPr/>
        </p:nvSpPr>
        <p:spPr>
          <a:xfrm>
            <a:off x="1591700" y="4333152"/>
            <a:ext cx="941283" cy="307777"/>
          </a:xfrm>
          <a:prstGeom prst="rect">
            <a:avLst/>
          </a:prstGeom>
          <a:noFill/>
        </p:spPr>
        <p:txBody>
          <a:bodyPr wrap="none" lIns="91440" tIns="45720" rIns="91440" bIns="45720">
            <a:spAutoFit/>
          </a:bodyPr>
          <a:lstStyle/>
          <a:p>
            <a:pPr algn="ctr"/>
            <a:r>
              <a:rPr lang="de-DE" sz="1400" b="0" cap="none" spc="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Erblasser</a:t>
            </a:r>
          </a:p>
        </p:txBody>
      </p:sp>
      <p:sp>
        <p:nvSpPr>
          <p:cNvPr id="162" name="Rechteck 161">
            <a:extLst>
              <a:ext uri="{FF2B5EF4-FFF2-40B4-BE49-F238E27FC236}">
                <a16:creationId xmlns:a16="http://schemas.microsoft.com/office/drawing/2014/main" id="{E23DD15A-99DC-7B29-8B78-557C301AB373}"/>
              </a:ext>
            </a:extLst>
          </p:cNvPr>
          <p:cNvSpPr/>
          <p:nvPr/>
        </p:nvSpPr>
        <p:spPr>
          <a:xfrm>
            <a:off x="2420852" y="4336707"/>
            <a:ext cx="1170513"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Geschwister</a:t>
            </a:r>
          </a:p>
        </p:txBody>
      </p:sp>
      <p:cxnSp>
        <p:nvCxnSpPr>
          <p:cNvPr id="168" name="Gerader Verbinder 167">
            <a:extLst>
              <a:ext uri="{FF2B5EF4-FFF2-40B4-BE49-F238E27FC236}">
                <a16:creationId xmlns:a16="http://schemas.microsoft.com/office/drawing/2014/main" id="{25818764-32DF-D5A4-3A2C-488D70823C1B}"/>
              </a:ext>
            </a:extLst>
          </p:cNvPr>
          <p:cNvCxnSpPr>
            <a:cxnSpLocks/>
          </p:cNvCxnSpPr>
          <p:nvPr/>
        </p:nvCxnSpPr>
        <p:spPr>
          <a:xfrm>
            <a:off x="1398290" y="4640972"/>
            <a:ext cx="0" cy="224512"/>
          </a:xfrm>
          <a:prstGeom prst="line">
            <a:avLst/>
          </a:prstGeom>
          <a:noFill/>
          <a:ln w="19050" cap="flat" cmpd="sng" algn="ctr">
            <a:solidFill>
              <a:srgbClr val="4EA72E"/>
            </a:solidFill>
            <a:prstDash val="solid"/>
            <a:miter lim="800000"/>
          </a:ln>
          <a:effectLst/>
        </p:spPr>
      </p:cxnSp>
      <p:sp>
        <p:nvSpPr>
          <p:cNvPr id="169" name="Rechteck 168">
            <a:extLst>
              <a:ext uri="{FF2B5EF4-FFF2-40B4-BE49-F238E27FC236}">
                <a16:creationId xmlns:a16="http://schemas.microsoft.com/office/drawing/2014/main" id="{3FF9B5FB-FE41-9297-DAED-D27170B5AE61}"/>
              </a:ext>
            </a:extLst>
          </p:cNvPr>
          <p:cNvSpPr/>
          <p:nvPr/>
        </p:nvSpPr>
        <p:spPr>
          <a:xfrm>
            <a:off x="2858577" y="5637563"/>
            <a:ext cx="1366016" cy="307777"/>
          </a:xfrm>
          <a:prstGeom prst="rect">
            <a:avLst/>
          </a:prstGeom>
          <a:noFill/>
        </p:spPr>
        <p:txBody>
          <a:bodyPr wrap="none" lIns="91440" tIns="45720" rIns="91440" bIns="45720">
            <a:spAutoFit/>
          </a:bodyPr>
          <a:lstStyle/>
          <a:p>
            <a:pPr algn="ctr"/>
            <a:r>
              <a:rPr lang="de-DE" sz="1400" b="0" cap="none" spc="0" dirty="0">
                <a:ln w="0"/>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Nichten/Neffen</a:t>
            </a:r>
          </a:p>
        </p:txBody>
      </p:sp>
      <p:sp>
        <p:nvSpPr>
          <p:cNvPr id="2" name="Rechteck 1">
            <a:extLst>
              <a:ext uri="{FF2B5EF4-FFF2-40B4-BE49-F238E27FC236}">
                <a16:creationId xmlns:a16="http://schemas.microsoft.com/office/drawing/2014/main" id="{83A1E62F-3C66-2763-13D2-707808996370}"/>
              </a:ext>
            </a:extLst>
          </p:cNvPr>
          <p:cNvSpPr/>
          <p:nvPr/>
        </p:nvSpPr>
        <p:spPr>
          <a:xfrm>
            <a:off x="221435" y="-104232"/>
            <a:ext cx="3199594" cy="1138773"/>
          </a:xfrm>
          <a:prstGeom prst="rect">
            <a:avLst/>
          </a:prstGeom>
          <a:noFill/>
        </p:spPr>
        <p:txBody>
          <a:bodyPr wrap="none" lIns="91440" tIns="45720" rIns="91440" bIns="45720">
            <a:spAutoFit/>
          </a:bodyPr>
          <a:lstStyle/>
          <a:p>
            <a:pPr algn="ctr"/>
            <a:r>
              <a:rPr lang="de-DE" sz="2800" b="0" cap="none" spc="0" dirty="0">
                <a:ln w="0"/>
                <a:solidFill>
                  <a:schemeClr val="tx1"/>
                </a:solidFill>
                <a:effectLst>
                  <a:outerShdw blurRad="38100" dist="19050" dir="2700000" algn="tl" rotWithShape="0">
                    <a:schemeClr val="dk1">
                      <a:alpha val="40000"/>
                    </a:schemeClr>
                  </a:outerShdw>
                </a:effectLst>
              </a:rPr>
              <a:t>Gesetzliche</a:t>
            </a:r>
            <a:r>
              <a:rPr lang="de-DE" sz="4000" b="0" cap="none" spc="0" dirty="0">
                <a:ln w="0"/>
                <a:solidFill>
                  <a:schemeClr val="tx1"/>
                </a:solidFill>
                <a:effectLst>
                  <a:outerShdw blurRad="38100" dist="19050" dir="2700000" algn="tl" rotWithShape="0">
                    <a:schemeClr val="dk1">
                      <a:alpha val="40000"/>
                    </a:schemeClr>
                  </a:outerShdw>
                </a:effectLst>
              </a:rPr>
              <a:t> </a:t>
            </a:r>
            <a:r>
              <a:rPr lang="de-DE" sz="2800" b="0" cap="none" spc="0" dirty="0">
                <a:ln w="0"/>
                <a:solidFill>
                  <a:schemeClr val="tx1"/>
                </a:solidFill>
                <a:effectLst>
                  <a:outerShdw blurRad="38100" dist="19050" dir="2700000" algn="tl" rotWithShape="0">
                    <a:schemeClr val="dk1">
                      <a:alpha val="40000"/>
                    </a:schemeClr>
                  </a:outerShdw>
                </a:effectLst>
              </a:rPr>
              <a:t>Erbfolge</a:t>
            </a:r>
          </a:p>
          <a:p>
            <a:pPr algn="ctr"/>
            <a:r>
              <a:rPr lang="de-DE" sz="2800" dirty="0">
                <a:ln w="0"/>
                <a:effectLst>
                  <a:outerShdw blurRad="38100" dist="19050" dir="2700000" algn="tl" rotWithShape="0">
                    <a:schemeClr val="dk1">
                      <a:alpha val="40000"/>
                    </a:schemeClr>
                  </a:outerShdw>
                </a:effectLst>
              </a:rPr>
              <a:t>2. Ordnung</a:t>
            </a:r>
            <a:endParaRPr lang="de-DE" sz="4000" b="0" cap="none" spc="0" dirty="0">
              <a:ln w="0"/>
              <a:solidFill>
                <a:schemeClr val="tx1"/>
              </a:solidFill>
              <a:effectLst>
                <a:outerShdw blurRad="38100" dist="19050" dir="2700000" algn="tl" rotWithShape="0">
                  <a:schemeClr val="dk1">
                    <a:alpha val="40000"/>
                  </a:schemeClr>
                </a:outerShdw>
              </a:effectLst>
            </a:endParaRPr>
          </a:p>
        </p:txBody>
      </p:sp>
      <p:sp>
        <p:nvSpPr>
          <p:cNvPr id="3" name="Textfeld 2">
            <a:extLst>
              <a:ext uri="{FF2B5EF4-FFF2-40B4-BE49-F238E27FC236}">
                <a16:creationId xmlns:a16="http://schemas.microsoft.com/office/drawing/2014/main" id="{30D1692A-4EA4-45FC-F936-911C17316AF3}"/>
              </a:ext>
            </a:extLst>
          </p:cNvPr>
          <p:cNvSpPr txBox="1"/>
          <p:nvPr/>
        </p:nvSpPr>
        <p:spPr>
          <a:xfrm>
            <a:off x="4339783" y="2237052"/>
            <a:ext cx="7763233" cy="2062103"/>
          </a:xfrm>
          <a:prstGeom prst="rect">
            <a:avLst/>
          </a:prstGeom>
          <a:noFill/>
        </p:spPr>
        <p:txBody>
          <a:bodyPr wrap="square">
            <a:spAutoFit/>
          </a:bodyPr>
          <a:lstStyle/>
          <a:p>
            <a:pPr algn="ctr">
              <a:buNone/>
            </a:pPr>
            <a:r>
              <a:rPr lang="de-DE" sz="1600" b="1" i="0" dirty="0">
                <a:solidFill>
                  <a:srgbClr val="000000"/>
                </a:solidFill>
                <a:effectLst/>
                <a:latin typeface="Arial" panose="020B0604020202020204" pitchFamily="34" charset="0"/>
              </a:rPr>
              <a:t>§ 1925 Gesetzliche Erben zweiter Ordnung</a:t>
            </a:r>
          </a:p>
          <a:p>
            <a:pPr algn="l">
              <a:buNone/>
            </a:pPr>
            <a:r>
              <a:rPr lang="de-DE" sz="1600" b="0" i="0" dirty="0">
                <a:solidFill>
                  <a:srgbClr val="000000"/>
                </a:solidFill>
                <a:effectLst/>
                <a:latin typeface="Arial" panose="020B0604020202020204" pitchFamily="34" charset="0"/>
              </a:rPr>
              <a:t>(1) Gesetzliche Erben der zweiten Ordnung sind die Eltern des Erblassers und deren Abkömmlinge.</a:t>
            </a:r>
          </a:p>
          <a:p>
            <a:pPr algn="l">
              <a:buNone/>
            </a:pPr>
            <a:r>
              <a:rPr lang="de-DE" sz="1600" i="0" dirty="0">
                <a:solidFill>
                  <a:srgbClr val="000000"/>
                </a:solidFill>
                <a:effectLst/>
                <a:latin typeface="Arial" panose="020B0604020202020204" pitchFamily="34" charset="0"/>
              </a:rPr>
              <a:t>(2) Leben zur Zeit des Erbfalls die Eltern, so erben sie allein und zu gleichen Teilen.</a:t>
            </a:r>
          </a:p>
          <a:p>
            <a:pPr algn="l">
              <a:buNone/>
            </a:pPr>
            <a:r>
              <a:rPr lang="de-DE" sz="1600" b="1" i="0" dirty="0">
                <a:solidFill>
                  <a:srgbClr val="000000"/>
                </a:solidFill>
                <a:effectLst/>
                <a:latin typeface="Arial" panose="020B0604020202020204" pitchFamily="34" charset="0"/>
              </a:rPr>
              <a:t>(3) Lebt zur Zeit des Erbfalls der Vater oder die Mutter nicht mehr, so treten an die Stelle des Verstorbenen dessen Abkömmlinge nach den für die Beerbung in der ersten Ordnung geltenden Vorschriften. Sind Abkömmlinge nicht vorhanden, so erbt der überlebende Teil allein.</a:t>
            </a:r>
          </a:p>
        </p:txBody>
      </p:sp>
      <p:sp>
        <p:nvSpPr>
          <p:cNvPr id="8" name="Rechteck 7">
            <a:extLst>
              <a:ext uri="{FF2B5EF4-FFF2-40B4-BE49-F238E27FC236}">
                <a16:creationId xmlns:a16="http://schemas.microsoft.com/office/drawing/2014/main" id="{49380AAE-0E8C-7FA3-B560-E8D294A9C305}"/>
              </a:ext>
            </a:extLst>
          </p:cNvPr>
          <p:cNvSpPr/>
          <p:nvPr/>
        </p:nvSpPr>
        <p:spPr>
          <a:xfrm>
            <a:off x="914667" y="3597698"/>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9" name="Rechteck 8">
            <a:extLst>
              <a:ext uri="{FF2B5EF4-FFF2-40B4-BE49-F238E27FC236}">
                <a16:creationId xmlns:a16="http://schemas.microsoft.com/office/drawing/2014/main" id="{969B07AF-C14C-D107-DD69-6A37964CB0C8}"/>
              </a:ext>
            </a:extLst>
          </p:cNvPr>
          <p:cNvSpPr/>
          <p:nvPr/>
        </p:nvSpPr>
        <p:spPr>
          <a:xfrm>
            <a:off x="1321871" y="5958020"/>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0" name="Rechteck 9">
            <a:extLst>
              <a:ext uri="{FF2B5EF4-FFF2-40B4-BE49-F238E27FC236}">
                <a16:creationId xmlns:a16="http://schemas.microsoft.com/office/drawing/2014/main" id="{8FA28528-6A9E-F7B8-E973-6A235A96F021}"/>
              </a:ext>
            </a:extLst>
          </p:cNvPr>
          <p:cNvSpPr/>
          <p:nvPr/>
        </p:nvSpPr>
        <p:spPr>
          <a:xfrm>
            <a:off x="1737276" y="594868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1" name="Rechteck 10">
            <a:extLst>
              <a:ext uri="{FF2B5EF4-FFF2-40B4-BE49-F238E27FC236}">
                <a16:creationId xmlns:a16="http://schemas.microsoft.com/office/drawing/2014/main" id="{158152AC-CD0B-6423-2ADB-5392D3F4A222}"/>
              </a:ext>
            </a:extLst>
          </p:cNvPr>
          <p:cNvSpPr/>
          <p:nvPr/>
        </p:nvSpPr>
        <p:spPr>
          <a:xfrm>
            <a:off x="1580702" y="4879203"/>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2" name="Rechteck 11">
            <a:extLst>
              <a:ext uri="{FF2B5EF4-FFF2-40B4-BE49-F238E27FC236}">
                <a16:creationId xmlns:a16="http://schemas.microsoft.com/office/drawing/2014/main" id="{5FC8CA50-F70F-9042-F4AB-5B67E9F06E01}"/>
              </a:ext>
            </a:extLst>
          </p:cNvPr>
          <p:cNvSpPr/>
          <p:nvPr/>
        </p:nvSpPr>
        <p:spPr>
          <a:xfrm>
            <a:off x="1054414" y="4867131"/>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16" name="Rechteck 15">
            <a:extLst>
              <a:ext uri="{FF2B5EF4-FFF2-40B4-BE49-F238E27FC236}">
                <a16:creationId xmlns:a16="http://schemas.microsoft.com/office/drawing/2014/main" id="{9F270221-9981-C87A-545C-3FDA13B7CF73}"/>
              </a:ext>
            </a:extLst>
          </p:cNvPr>
          <p:cNvSpPr/>
          <p:nvPr/>
        </p:nvSpPr>
        <p:spPr>
          <a:xfrm>
            <a:off x="3518946" y="4848213"/>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0" name="Rechteck 19">
            <a:extLst>
              <a:ext uri="{FF2B5EF4-FFF2-40B4-BE49-F238E27FC236}">
                <a16:creationId xmlns:a16="http://schemas.microsoft.com/office/drawing/2014/main" id="{C838AFFD-3DC0-1A80-8A93-343DE7EB70A5}"/>
              </a:ext>
            </a:extLst>
          </p:cNvPr>
          <p:cNvSpPr/>
          <p:nvPr/>
        </p:nvSpPr>
        <p:spPr>
          <a:xfrm>
            <a:off x="2862271" y="4825004"/>
            <a:ext cx="675185" cy="923330"/>
          </a:xfrm>
          <a:prstGeom prst="rect">
            <a:avLst/>
          </a:prstGeom>
          <a:noFill/>
        </p:spPr>
        <p:txBody>
          <a:bodyPr wrap="none" lIns="91440" tIns="45720" rIns="91440" bIns="45720">
            <a:spAutoFit/>
          </a:bodyPr>
          <a:lstStyle/>
          <a:p>
            <a:pPr algn="ctr"/>
            <a:r>
              <a:rPr lang="de-DE" sz="5400" b="0" cap="none" spc="0" dirty="0">
                <a:ln w="0"/>
                <a:solidFill>
                  <a:srgbClr val="FF0000"/>
                </a:solidFill>
                <a:effectLst>
                  <a:outerShdw blurRad="38100" dist="19050" dir="2700000" algn="tl" rotWithShape="0">
                    <a:schemeClr val="dk1">
                      <a:alpha val="40000"/>
                    </a:schemeClr>
                  </a:outerShdw>
                </a:effectLst>
              </a:rPr>
              <a:t>X</a:t>
            </a:r>
          </a:p>
        </p:txBody>
      </p:sp>
      <p:sp>
        <p:nvSpPr>
          <p:cNvPr id="22" name="Rechteck 21">
            <a:extLst>
              <a:ext uri="{FF2B5EF4-FFF2-40B4-BE49-F238E27FC236}">
                <a16:creationId xmlns:a16="http://schemas.microsoft.com/office/drawing/2014/main" id="{005B5F16-2FC6-F72D-8194-06D2825090AE}"/>
              </a:ext>
            </a:extLst>
          </p:cNvPr>
          <p:cNvSpPr/>
          <p:nvPr/>
        </p:nvSpPr>
        <p:spPr>
          <a:xfrm>
            <a:off x="1250806" y="2719712"/>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½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23" name="Rechteck 22">
            <a:extLst>
              <a:ext uri="{FF2B5EF4-FFF2-40B4-BE49-F238E27FC236}">
                <a16:creationId xmlns:a16="http://schemas.microsoft.com/office/drawing/2014/main" id="{1562F334-FD92-DA19-DF30-8DB977AD3FCD}"/>
              </a:ext>
            </a:extLst>
          </p:cNvPr>
          <p:cNvSpPr/>
          <p:nvPr/>
        </p:nvSpPr>
        <p:spPr>
          <a:xfrm>
            <a:off x="2724201" y="2542019"/>
            <a:ext cx="675185" cy="923330"/>
          </a:xfrm>
          <a:prstGeom prst="rect">
            <a:avLst/>
          </a:prstGeom>
          <a:noFill/>
        </p:spPr>
        <p:txBody>
          <a:bodyPr wrap="none" lIns="91440" tIns="45720" rIns="91440" bIns="45720">
            <a:spAutoFit/>
          </a:bodyPr>
          <a:lstStyle/>
          <a:p>
            <a:pPr algn="ctr"/>
            <a:r>
              <a:rPr lang="de-DE" sz="5400" b="0" cap="none" spc="0" dirty="0">
                <a:ln w="0"/>
                <a:effectLst>
                  <a:outerShdw blurRad="38100" dist="19050" dir="2700000" algn="tl" rotWithShape="0">
                    <a:schemeClr val="dk1">
                      <a:alpha val="40000"/>
                    </a:schemeClr>
                  </a:outerShdw>
                </a:effectLst>
              </a:rPr>
              <a:t>X</a:t>
            </a:r>
          </a:p>
        </p:txBody>
      </p:sp>
      <p:sp>
        <p:nvSpPr>
          <p:cNvPr id="24" name="Rechteck 23">
            <a:extLst>
              <a:ext uri="{FF2B5EF4-FFF2-40B4-BE49-F238E27FC236}">
                <a16:creationId xmlns:a16="http://schemas.microsoft.com/office/drawing/2014/main" id="{949C3198-E2AE-146E-EBDF-B7ED6322D285}"/>
              </a:ext>
            </a:extLst>
          </p:cNvPr>
          <p:cNvSpPr/>
          <p:nvPr/>
        </p:nvSpPr>
        <p:spPr>
          <a:xfrm>
            <a:off x="3744341" y="3895557"/>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
        <p:nvSpPr>
          <p:cNvPr id="30" name="Rechteck 29">
            <a:extLst>
              <a:ext uri="{FF2B5EF4-FFF2-40B4-BE49-F238E27FC236}">
                <a16:creationId xmlns:a16="http://schemas.microsoft.com/office/drawing/2014/main" id="{2B17ECD0-B926-0F45-1F35-1BF8F2F3D0CD}"/>
              </a:ext>
            </a:extLst>
          </p:cNvPr>
          <p:cNvSpPr/>
          <p:nvPr/>
        </p:nvSpPr>
        <p:spPr>
          <a:xfrm>
            <a:off x="2890373" y="3876766"/>
            <a:ext cx="470458" cy="584775"/>
          </a:xfrm>
          <a:prstGeom prst="rect">
            <a:avLst/>
          </a:prstGeom>
          <a:noFill/>
        </p:spPr>
        <p:txBody>
          <a:bodyPr wrap="square" lIns="91440" tIns="45720" rIns="91440" bIns="45720">
            <a:spAutoFit/>
          </a:bodyPr>
          <a:lstStyle/>
          <a:p>
            <a:pPr algn="ctr"/>
            <a:r>
              <a:rPr lang="de-DE" sz="3200" dirty="0">
                <a:ln w="0"/>
                <a:effectLst>
                  <a:outerShdw blurRad="38100" dist="19050" dir="2700000" algn="tl" rotWithShape="0">
                    <a:schemeClr val="dk1">
                      <a:alpha val="40000"/>
                    </a:schemeClr>
                  </a:outerShdw>
                </a:effectLst>
              </a:rPr>
              <a:t>¼  </a:t>
            </a:r>
            <a:endParaRPr lang="de-DE"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306604401"/>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TM10001115[[fn=Paket]]</Template>
  <TotalTime>0</TotalTime>
  <Words>5821</Words>
  <Application>Microsoft Office PowerPoint</Application>
  <PresentationFormat>Breitbild</PresentationFormat>
  <Paragraphs>825</Paragraphs>
  <Slides>50</Slides>
  <Notes>4</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50</vt:i4>
      </vt:variant>
    </vt:vector>
  </HeadingPairs>
  <TitlesOfParts>
    <vt:vector size="58" baseType="lpstr">
      <vt:lpstr>Aptos</vt:lpstr>
      <vt:lpstr>Arial</vt:lpstr>
      <vt:lpstr>Freestyle Script</vt:lpstr>
      <vt:lpstr>Gill Sans MT</vt:lpstr>
      <vt:lpstr>Roboto</vt:lpstr>
      <vt:lpstr>Viner Hand ITC</vt:lpstr>
      <vt:lpstr>Wingdings</vt:lpstr>
      <vt:lpstr>Paket</vt:lpstr>
      <vt:lpstr>Vorsorge</vt:lpstr>
      <vt:lpstr>Rechtliche Vorsorge</vt:lpstr>
      <vt:lpstr>Vorsorge für den Todesfall</vt:lpstr>
      <vt:lpstr>Gesetzliche Erbfolge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Gewillkürte Erbfolge Grundsatz der Testierfreiheit</vt:lpstr>
      <vt:lpstr>PowerPoint-Präsentation</vt:lpstr>
      <vt:lpstr>PowerPoint-Präsentation</vt:lpstr>
      <vt:lpstr>PowerPoint-Präsentation</vt:lpstr>
      <vt:lpstr>PowerPoint-Präsentation</vt:lpstr>
      <vt:lpstr>Was beinhaltet der Pflichtteilsanspruch?</vt:lpstr>
      <vt:lpstr>PowerPoint-Präsentation</vt:lpstr>
      <vt:lpstr>Testament In welcher Form kann ein Testament errichtet werden?</vt:lpstr>
      <vt:lpstr>PowerPoint-Präsentation</vt:lpstr>
      <vt:lpstr>PowerPoint-Präsentation</vt:lpstr>
      <vt:lpstr>PowerPoint-Präsentation</vt:lpstr>
      <vt:lpstr>PowerPoint-Präsentation</vt:lpstr>
      <vt:lpstr>PowerPoint-Präsentation</vt:lpstr>
      <vt:lpstr>Gemeinschaftliches Testament Was ist zu beachten?</vt:lpstr>
      <vt:lpstr>Gemeinschaftliches Testament Was ist zu beachten?</vt:lpstr>
      <vt:lpstr>Gemeinschaftliches Testament Was ist zu beachten?</vt:lpstr>
      <vt:lpstr>PowerPoint-Präsentation</vt:lpstr>
      <vt:lpstr>PowerPoint-Präsentation</vt:lpstr>
      <vt:lpstr>PowerPoint-Präsentation</vt:lpstr>
      <vt:lpstr>PowerPoint-Präsentation</vt:lpstr>
      <vt:lpstr>Wer Kann erbe werden?</vt:lpstr>
      <vt:lpstr>Rechtsstellung des Erben</vt:lpstr>
      <vt:lpstr>Rechtsstellung des Vorerben</vt:lpstr>
      <vt:lpstr>Entstehung von Vor- und Nacherbschaft</vt:lpstr>
      <vt:lpstr>Anwendungsbereiche der Vor- und Nacherbschaft</vt:lpstr>
      <vt:lpstr>PowerPoint-Präsentation</vt:lpstr>
      <vt:lpstr>Risiko von Beschränkungen</vt:lpstr>
      <vt:lpstr>Wie kann sich der Erbe legitimieren?</vt:lpstr>
      <vt:lpstr>Erbschaftssteuer Persönliche Freibeträge und Steuerklassen</vt:lpstr>
      <vt:lpstr>Erbschaftssteuer Steuersätze</vt:lpstr>
      <vt:lpstr>Erbschaftssteuer besondere Freibeträge</vt:lpstr>
      <vt:lpstr>Wann ist ein Testament empfehlenswert?</vt:lpstr>
      <vt:lpstr>Wo liegen die Vorteile eines notariellen Testamentes?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Schmidt | Kanzlei Schmidt</dc:creator>
  <cp:lastModifiedBy>Peter Schmidt | Kanzlei Schmidt</cp:lastModifiedBy>
  <cp:revision>102</cp:revision>
  <cp:lastPrinted>2025-08-28T11:14:31Z</cp:lastPrinted>
  <dcterms:created xsi:type="dcterms:W3CDTF">2025-08-15T11:04:12Z</dcterms:created>
  <dcterms:modified xsi:type="dcterms:W3CDTF">2025-10-23T08:47:18Z</dcterms:modified>
</cp:coreProperties>
</file>